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72" r:id="rId2"/>
    <p:sldId id="281" r:id="rId3"/>
    <p:sldId id="256" r:id="rId4"/>
    <p:sldId id="262" r:id="rId5"/>
    <p:sldId id="267" r:id="rId6"/>
    <p:sldId id="275" r:id="rId7"/>
    <p:sldId id="279" r:id="rId8"/>
    <p:sldId id="264" r:id="rId9"/>
    <p:sldId id="261" r:id="rId10"/>
    <p:sldId id="278" r:id="rId11"/>
    <p:sldId id="273" r:id="rId12"/>
    <p:sldId id="266" r:id="rId13"/>
    <p:sldId id="274" r:id="rId14"/>
    <p:sldId id="280" r:id="rId15"/>
    <p:sldId id="277" r:id="rId16"/>
    <p:sldId id="269" r:id="rId17"/>
    <p:sldId id="276" r:id="rId18"/>
    <p:sldId id="270"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14374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53732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C6E218-5613-46F9-B447-5DE223FE6ACC}"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506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528B2D-612F-4E1C-8A59-ED748ED98059}"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80066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528B2D-612F-4E1C-8A59-ED748ED98059}"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C6E218-5613-46F9-B447-5DE223FE6ACC}"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323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2528B2D-612F-4E1C-8A59-ED748ED98059}"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27100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271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425061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132152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28B2D-612F-4E1C-8A59-ED748ED98059}"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256591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528B2D-612F-4E1C-8A59-ED748ED98059}"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276177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528B2D-612F-4E1C-8A59-ED748ED98059}" type="datetimeFigureOut">
              <a:rPr lang="en-IN" smtClean="0"/>
              <a:t>29-12-2023</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9759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528B2D-612F-4E1C-8A59-ED748ED98059}" type="datetimeFigureOut">
              <a:rPr lang="en-IN" smtClean="0"/>
              <a:t>29-12-2023</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29339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28B2D-612F-4E1C-8A59-ED748ED98059}" type="datetimeFigureOut">
              <a:rPr lang="en-IN" smtClean="0"/>
              <a:t>29-12-2023</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24170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28B2D-612F-4E1C-8A59-ED748ED98059}"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2346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28B2D-612F-4E1C-8A59-ED748ED98059}"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C6E218-5613-46F9-B447-5DE223FE6ACC}" type="slidenum">
              <a:rPr lang="en-IN" smtClean="0"/>
              <a:t>‹#›</a:t>
            </a:fld>
            <a:endParaRPr lang="en-IN"/>
          </a:p>
        </p:txBody>
      </p:sp>
    </p:spTree>
    <p:extLst>
      <p:ext uri="{BB962C8B-B14F-4D97-AF65-F5344CB8AC3E}">
        <p14:creationId xmlns:p14="http://schemas.microsoft.com/office/powerpoint/2010/main" val="396615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528B2D-612F-4E1C-8A59-ED748ED98059}" type="datetimeFigureOut">
              <a:rPr lang="en-IN" smtClean="0"/>
              <a:t>29-12-2023</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5C6E218-5613-46F9-B447-5DE223FE6ACC}" type="slidenum">
              <a:rPr lang="en-IN" smtClean="0"/>
              <a:t>‹#›</a:t>
            </a:fld>
            <a:endParaRPr lang="en-IN"/>
          </a:p>
        </p:txBody>
      </p:sp>
    </p:spTree>
    <p:extLst>
      <p:ext uri="{BB962C8B-B14F-4D97-AF65-F5344CB8AC3E}">
        <p14:creationId xmlns:p14="http://schemas.microsoft.com/office/powerpoint/2010/main" val="267266220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E69A-0101-9D98-D47F-FDAF4EBE8867}"/>
              </a:ext>
            </a:extLst>
          </p:cNvPr>
          <p:cNvSpPr>
            <a:spLocks noGrp="1"/>
          </p:cNvSpPr>
          <p:nvPr>
            <p:ph type="title"/>
          </p:nvPr>
        </p:nvSpPr>
        <p:spPr>
          <a:xfrm>
            <a:off x="1383758" y="15902"/>
            <a:ext cx="10682736" cy="2408464"/>
          </a:xfrm>
        </p:spPr>
        <p:txBody>
          <a:bodyPr>
            <a:normAutofit fontScale="90000"/>
          </a:bodyPr>
          <a:lstStyle/>
          <a:p>
            <a:r>
              <a:rPr lang="en-US" sz="2000" dirty="0"/>
              <a:t>                                     </a:t>
            </a:r>
            <a:r>
              <a:rPr lang="en-US" sz="2000" dirty="0">
                <a:solidFill>
                  <a:srgbClr val="0070C0"/>
                </a:solidFill>
                <a:latin typeface="Algerian" panose="04020705040A02060702" pitchFamily="82" charset="0"/>
              </a:rPr>
              <a:t>Project on entrepreneurship</a:t>
            </a:r>
            <a:br>
              <a:rPr lang="en-US" dirty="0"/>
            </a:br>
            <a:r>
              <a:rPr lang="en-US" dirty="0"/>
              <a:t>         </a:t>
            </a:r>
            <a:r>
              <a:rPr lang="en-US" dirty="0">
                <a:latin typeface="Arial Black" panose="020B0A04020102020204" pitchFamily="34" charset="0"/>
              </a:rPr>
              <a:t>DEVELOPMENT OF SWEET CURD PLANT</a:t>
            </a:r>
            <a:br>
              <a:rPr lang="en-US" sz="1200" dirty="0"/>
            </a:br>
            <a:r>
              <a:rPr lang="en-US" sz="1200" dirty="0"/>
              <a:t>                                                                                                                  </a:t>
            </a:r>
            <a:r>
              <a:rPr lang="en-US" sz="1400" dirty="0" err="1">
                <a:latin typeface="Times New Roman" panose="02020603050405020304" pitchFamily="18" charset="0"/>
                <a:cs typeface="Times New Roman" panose="02020603050405020304" pitchFamily="18" charset="0"/>
              </a:rPr>
              <a:t>Khane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baad</a:t>
            </a:r>
            <a:r>
              <a:rPr lang="en-US" sz="14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only</a:t>
            </a:r>
            <a:r>
              <a:rPr lang="en-US" sz="1400" dirty="0">
                <a:latin typeface="Times New Roman" panose="02020603050405020304" pitchFamily="18" charset="0"/>
                <a:cs typeface="Times New Roman" panose="02020603050405020304" pitchFamily="18" charset="0"/>
              </a:rPr>
              <a:t> organic sweet curd</a:t>
            </a:r>
            <a:br>
              <a:rPr lang="en-US" sz="5400" dirty="0"/>
            </a:br>
            <a:r>
              <a:rPr lang="en-US" sz="5400" dirty="0"/>
              <a:t>       </a:t>
            </a:r>
            <a:r>
              <a:rPr lang="en-US" sz="2400" dirty="0" err="1"/>
              <a:t>Itaberia</a:t>
            </a:r>
            <a:r>
              <a:rPr lang="en-US" sz="2400" dirty="0"/>
              <a:t> : </a:t>
            </a:r>
            <a:r>
              <a:rPr lang="en-US" sz="2400" dirty="0" err="1"/>
              <a:t>Purba</a:t>
            </a:r>
            <a:r>
              <a:rPr lang="en-US" sz="2400" dirty="0"/>
              <a:t> Medinipur: west Bengal: pin-</a:t>
            </a:r>
            <a:r>
              <a:rPr lang="en-IN" sz="2400" dirty="0">
                <a:solidFill>
                  <a:srgbClr val="202124"/>
                </a:solidFill>
                <a:latin typeface="arial" panose="020B0604020202020204" pitchFamily="34" charset="0"/>
              </a:rPr>
              <a:t>721456</a:t>
            </a:r>
            <a:endParaRPr lang="en-IN" sz="2400" dirty="0"/>
          </a:p>
        </p:txBody>
      </p:sp>
      <p:sp>
        <p:nvSpPr>
          <p:cNvPr id="3" name="Content Placeholder 2">
            <a:extLst>
              <a:ext uri="{FF2B5EF4-FFF2-40B4-BE49-F238E27FC236}">
                <a16:creationId xmlns:a16="http://schemas.microsoft.com/office/drawing/2014/main" id="{92BB72FC-43CD-5D3E-7C25-CBC198B8F2B5}"/>
              </a:ext>
            </a:extLst>
          </p:cNvPr>
          <p:cNvSpPr>
            <a:spLocks noGrp="1"/>
          </p:cNvSpPr>
          <p:nvPr>
            <p:ph sz="half" idx="1"/>
          </p:nvPr>
        </p:nvSpPr>
        <p:spPr>
          <a:xfrm>
            <a:off x="1287757" y="4307193"/>
            <a:ext cx="4985822" cy="2123780"/>
          </a:xfrm>
        </p:spPr>
        <p:txBody>
          <a:bodyPr>
            <a:normAutofit/>
          </a:bodyPr>
          <a:lstStyle/>
          <a:p>
            <a:pPr marL="0" indent="0" algn="ctr">
              <a:buNone/>
            </a:pPr>
            <a:r>
              <a:rPr lang="en-IN" dirty="0">
                <a:solidFill>
                  <a:srgbClr val="002060"/>
                </a:solidFill>
                <a:latin typeface="Times New Roman" panose="02020603050405020304" pitchFamily="18" charset="0"/>
                <a:cs typeface="Times New Roman" panose="02020603050405020304" pitchFamily="18" charset="0"/>
              </a:rPr>
              <a:t>GUIDED BY: </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DR.APURBA GIRI (Assistant Professor and HOD)</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AYAN MANDAL  (Assistant Professor)</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 Dept .of Nutrition</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        </a:t>
            </a:r>
            <a:r>
              <a:rPr lang="en-IN" dirty="0" err="1">
                <a:solidFill>
                  <a:srgbClr val="002060"/>
                </a:solidFill>
                <a:latin typeface="Times New Roman" panose="02020603050405020304" pitchFamily="18" charset="0"/>
                <a:cs typeface="Times New Roman" panose="02020603050405020304" pitchFamily="18" charset="0"/>
              </a:rPr>
              <a:t>Mugberia</a:t>
            </a:r>
            <a:r>
              <a:rPr lang="en-IN" dirty="0">
                <a:solidFill>
                  <a:srgbClr val="002060"/>
                </a:solidFill>
                <a:latin typeface="Times New Roman" panose="02020603050405020304" pitchFamily="18" charset="0"/>
                <a:cs typeface="Times New Roman" panose="02020603050405020304" pitchFamily="18" charset="0"/>
              </a:rPr>
              <a:t> Gangadhar Mahavidyalaya</a:t>
            </a:r>
          </a:p>
          <a:p>
            <a:pPr marL="0" indent="0">
              <a:buNone/>
            </a:pPr>
            <a:endParaRPr lang="en-IN" dirty="0"/>
          </a:p>
        </p:txBody>
      </p:sp>
      <p:sp>
        <p:nvSpPr>
          <p:cNvPr id="4" name="Content Placeholder 3">
            <a:extLst>
              <a:ext uri="{FF2B5EF4-FFF2-40B4-BE49-F238E27FC236}">
                <a16:creationId xmlns:a16="http://schemas.microsoft.com/office/drawing/2014/main" id="{88AD9E16-FF52-5176-D7BA-041C4A13BD8D}"/>
              </a:ext>
            </a:extLst>
          </p:cNvPr>
          <p:cNvSpPr>
            <a:spLocks noGrp="1"/>
          </p:cNvSpPr>
          <p:nvPr>
            <p:ph sz="half" idx="2"/>
          </p:nvPr>
        </p:nvSpPr>
        <p:spPr>
          <a:xfrm>
            <a:off x="7190746" y="4164852"/>
            <a:ext cx="4631139" cy="2408463"/>
          </a:xfrm>
        </p:spPr>
        <p:txBody>
          <a:bodyPr>
            <a:normAutofit/>
          </a:bodyPr>
          <a:lstStyle/>
          <a:p>
            <a:pPr marL="0" indent="0" algn="ctr">
              <a:buNone/>
            </a:pPr>
            <a:r>
              <a:rPr lang="en-IN" dirty="0">
                <a:solidFill>
                  <a:srgbClr val="002060"/>
                </a:solidFill>
                <a:latin typeface="Times New Roman" panose="02020603050405020304" pitchFamily="18" charset="0"/>
                <a:cs typeface="Times New Roman" panose="02020603050405020304" pitchFamily="18" charset="0"/>
              </a:rPr>
              <a:t>PROJECTED BY:</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NABADIP MAITY</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B. </a:t>
            </a:r>
            <a:r>
              <a:rPr lang="en-IN" dirty="0" err="1">
                <a:solidFill>
                  <a:srgbClr val="002060"/>
                </a:solidFill>
                <a:latin typeface="Times New Roman" panose="02020603050405020304" pitchFamily="18" charset="0"/>
                <a:cs typeface="Times New Roman" panose="02020603050405020304" pitchFamily="18" charset="0"/>
              </a:rPr>
              <a:t>Voc</a:t>
            </a:r>
            <a:r>
              <a:rPr lang="en-IN" dirty="0">
                <a:solidFill>
                  <a:srgbClr val="002060"/>
                </a:solidFill>
                <a:latin typeface="Times New Roman" panose="02020603050405020304" pitchFamily="18" charset="0"/>
                <a:cs typeface="Times New Roman" panose="02020603050405020304" pitchFamily="18" charset="0"/>
              </a:rPr>
              <a:t> (Food Processing, 6</a:t>
            </a:r>
            <a:r>
              <a:rPr lang="en-IN" baseline="30000" dirty="0">
                <a:solidFill>
                  <a:srgbClr val="002060"/>
                </a:solidFill>
                <a:latin typeface="Times New Roman" panose="02020603050405020304" pitchFamily="18" charset="0"/>
                <a:cs typeface="Times New Roman" panose="02020603050405020304" pitchFamily="18" charset="0"/>
              </a:rPr>
              <a:t>th</a:t>
            </a:r>
            <a:r>
              <a:rPr lang="en-IN" dirty="0">
                <a:solidFill>
                  <a:srgbClr val="002060"/>
                </a:solidFill>
                <a:latin typeface="Times New Roman" panose="02020603050405020304" pitchFamily="18" charset="0"/>
                <a:cs typeface="Times New Roman" panose="02020603050405020304" pitchFamily="18" charset="0"/>
              </a:rPr>
              <a:t> </a:t>
            </a:r>
            <a:r>
              <a:rPr lang="en-IN" dirty="0" err="1">
                <a:solidFill>
                  <a:srgbClr val="002060"/>
                </a:solidFill>
                <a:latin typeface="Times New Roman" panose="02020603050405020304" pitchFamily="18" charset="0"/>
                <a:cs typeface="Times New Roman" panose="02020603050405020304" pitchFamily="18" charset="0"/>
              </a:rPr>
              <a:t>sem</a:t>
            </a:r>
            <a:r>
              <a:rPr lang="en-IN" dirty="0">
                <a:solidFill>
                  <a:srgbClr val="002060"/>
                </a:solidFill>
                <a:latin typeface="Times New Roman" panose="02020603050405020304" pitchFamily="18" charset="0"/>
                <a:cs typeface="Times New Roman" panose="02020603050405020304" pitchFamily="18" charset="0"/>
              </a:rPr>
              <a:t>)</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Dept .of Nutrition</a:t>
            </a:r>
          </a:p>
          <a:p>
            <a:pPr marL="0" indent="0" algn="ctr">
              <a:buNone/>
            </a:pPr>
            <a:r>
              <a:rPr lang="en-IN" dirty="0" err="1">
                <a:solidFill>
                  <a:srgbClr val="002060"/>
                </a:solidFill>
                <a:latin typeface="Times New Roman" panose="02020603050405020304" pitchFamily="18" charset="0"/>
                <a:cs typeface="Times New Roman" panose="02020603050405020304" pitchFamily="18" charset="0"/>
              </a:rPr>
              <a:t>Mugberia</a:t>
            </a:r>
            <a:r>
              <a:rPr lang="en-IN" dirty="0">
                <a:solidFill>
                  <a:srgbClr val="002060"/>
                </a:solidFill>
                <a:latin typeface="Times New Roman" panose="02020603050405020304" pitchFamily="18" charset="0"/>
                <a:cs typeface="Times New Roman" panose="02020603050405020304" pitchFamily="18" charset="0"/>
              </a:rPr>
              <a:t> Gangadhar Mahavidyalaya</a:t>
            </a:r>
          </a:p>
          <a:p>
            <a:endParaRPr lang="en-IN" dirty="0"/>
          </a:p>
        </p:txBody>
      </p:sp>
      <p:pic>
        <p:nvPicPr>
          <p:cNvPr id="6" name="Picture 5">
            <a:extLst>
              <a:ext uri="{FF2B5EF4-FFF2-40B4-BE49-F238E27FC236}">
                <a16:creationId xmlns:a16="http://schemas.microsoft.com/office/drawing/2014/main" id="{75EEDD8B-EB33-8D73-EA2B-B0AE25D78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2225768"/>
            <a:ext cx="2619375" cy="1743075"/>
          </a:xfrm>
          <a:prstGeom prst="rect">
            <a:avLst/>
          </a:prstGeom>
        </p:spPr>
      </p:pic>
    </p:spTree>
    <p:extLst>
      <p:ext uri="{BB962C8B-B14F-4D97-AF65-F5344CB8AC3E}">
        <p14:creationId xmlns:p14="http://schemas.microsoft.com/office/powerpoint/2010/main" val="203224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ADC28-6C40-2FA3-7ECB-04CC65C2CE1F}"/>
              </a:ext>
            </a:extLst>
          </p:cNvPr>
          <p:cNvSpPr>
            <a:spLocks noGrp="1"/>
          </p:cNvSpPr>
          <p:nvPr>
            <p:ph type="ctrTitle"/>
          </p:nvPr>
        </p:nvSpPr>
        <p:spPr>
          <a:xfrm>
            <a:off x="4154155" y="2989690"/>
            <a:ext cx="8915399" cy="2449002"/>
          </a:xfrm>
        </p:spPr>
        <p:txBody>
          <a:bodyPr>
            <a:normAutofit/>
          </a:bodyPr>
          <a:lstStyle/>
          <a:p>
            <a:br>
              <a:rPr lang="en-US" sz="1400" dirty="0"/>
            </a:br>
            <a:endParaRPr lang="en-IN" sz="1400" dirty="0"/>
          </a:p>
        </p:txBody>
      </p:sp>
      <p:sp>
        <p:nvSpPr>
          <p:cNvPr id="3" name="Subtitle 2">
            <a:extLst>
              <a:ext uri="{FF2B5EF4-FFF2-40B4-BE49-F238E27FC236}">
                <a16:creationId xmlns:a16="http://schemas.microsoft.com/office/drawing/2014/main" id="{61C9698F-11FB-3BB7-E08D-E3379BB2E026}"/>
              </a:ext>
            </a:extLst>
          </p:cNvPr>
          <p:cNvSpPr>
            <a:spLocks noGrp="1"/>
          </p:cNvSpPr>
          <p:nvPr>
            <p:ph type="subTitle" idx="1"/>
          </p:nvPr>
        </p:nvSpPr>
        <p:spPr>
          <a:xfrm>
            <a:off x="1522275" y="699716"/>
            <a:ext cx="8915399" cy="5772646"/>
          </a:xfrm>
        </p:spPr>
        <p:txBody>
          <a:bodyPr>
            <a:noAutofit/>
          </a:bodyPr>
          <a:lstStyle/>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Guard- 2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Weighting area-1</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Lab-4</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Processing-3</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Packaging-2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Store-2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Washing-3</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Boiler section-2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Chilling section-2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ETP-1</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Shift incharge-2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Data documentation-1</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Electrician-2</a:t>
            </a:r>
          </a:p>
          <a:p>
            <a:pPr marL="571500" indent="-571500">
              <a:buFont typeface="Wingdings" panose="05000000000000000000" pitchFamily="2" charset="2"/>
              <a:buChar char="ü"/>
            </a:pPr>
            <a:r>
              <a:rPr lang="en-IN" dirty="0">
                <a:solidFill>
                  <a:srgbClr val="0070C0"/>
                </a:solidFill>
                <a:latin typeface="Times New Roman" panose="02020603050405020304" pitchFamily="18" charset="0"/>
                <a:cs typeface="Times New Roman" panose="02020603050405020304" pitchFamily="18" charset="0"/>
              </a:rPr>
              <a:t>Overall manegment-1</a:t>
            </a:r>
          </a:p>
          <a:p>
            <a:pPr marL="571500" indent="-571500">
              <a:buFont typeface="Wingdings" panose="05000000000000000000" pitchFamily="2" charset="2"/>
              <a:buChar char="ü"/>
            </a:pPr>
            <a:endParaRPr lang="en-IN" dirty="0">
              <a:solidFill>
                <a:srgbClr val="0070C0"/>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endParaRPr lang="en-IN" dirty="0">
              <a:solidFill>
                <a:srgbClr val="0070C0"/>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IN" sz="1600" u="sng" dirty="0">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44BAD77-95EB-8EEF-8069-845F702E5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036" y="3242317"/>
            <a:ext cx="3000818" cy="2116164"/>
          </a:xfrm>
          <a:prstGeom prst="rect">
            <a:avLst/>
          </a:prstGeom>
        </p:spPr>
      </p:pic>
      <p:sp>
        <p:nvSpPr>
          <p:cNvPr id="10" name="Arrow: Right 9">
            <a:extLst>
              <a:ext uri="{FF2B5EF4-FFF2-40B4-BE49-F238E27FC236}">
                <a16:creationId xmlns:a16="http://schemas.microsoft.com/office/drawing/2014/main" id="{CAE4F98D-245A-F9AA-0BD4-7BFF62C98C5C}"/>
              </a:ext>
            </a:extLst>
          </p:cNvPr>
          <p:cNvSpPr/>
          <p:nvPr/>
        </p:nvSpPr>
        <p:spPr>
          <a:xfrm>
            <a:off x="5789839" y="3705307"/>
            <a:ext cx="3276601" cy="1017767"/>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2400" dirty="0">
                <a:solidFill>
                  <a:srgbClr val="0070C0"/>
                </a:solidFill>
                <a:latin typeface="Arial Black" panose="020B0A04020102020204" pitchFamily="34" charset="0"/>
              </a:rPr>
              <a:t>25-30 LABOURS</a:t>
            </a:r>
          </a:p>
        </p:txBody>
      </p:sp>
      <p:sp>
        <p:nvSpPr>
          <p:cNvPr id="13" name="Rectangle: Rounded Corners 12">
            <a:extLst>
              <a:ext uri="{FF2B5EF4-FFF2-40B4-BE49-F238E27FC236}">
                <a16:creationId xmlns:a16="http://schemas.microsoft.com/office/drawing/2014/main" id="{F8D1E5BB-FD35-E71A-E8F0-709D9E114F8F}"/>
              </a:ext>
            </a:extLst>
          </p:cNvPr>
          <p:cNvSpPr/>
          <p:nvPr/>
        </p:nvSpPr>
        <p:spPr>
          <a:xfrm>
            <a:off x="-111319" y="125700"/>
            <a:ext cx="4055165" cy="850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u="sng" dirty="0">
                <a:solidFill>
                  <a:srgbClr val="0070C0"/>
                </a:solidFill>
                <a:latin typeface="Arial Black" panose="020B0A04020102020204" pitchFamily="34" charset="0"/>
              </a:rPr>
              <a:t>MANPOWER</a:t>
            </a:r>
            <a:r>
              <a:rPr lang="en-IN" sz="1800" u="sng" dirty="0">
                <a:solidFill>
                  <a:srgbClr val="0070C0"/>
                </a:solidFill>
                <a:latin typeface="Arial Black" panose="020B0A04020102020204" pitchFamily="34" charset="0"/>
              </a:rPr>
              <a:t>:</a:t>
            </a:r>
          </a:p>
          <a:p>
            <a:pPr algn="ctr"/>
            <a:endParaRPr lang="en-IN" dirty="0"/>
          </a:p>
        </p:txBody>
      </p:sp>
    </p:spTree>
    <p:extLst>
      <p:ext uri="{BB962C8B-B14F-4D97-AF65-F5344CB8AC3E}">
        <p14:creationId xmlns:p14="http://schemas.microsoft.com/office/powerpoint/2010/main" val="428458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A877-91C9-E18B-277D-45F1022C4324}"/>
              </a:ext>
            </a:extLst>
          </p:cNvPr>
          <p:cNvSpPr>
            <a:spLocks noGrp="1"/>
          </p:cNvSpPr>
          <p:nvPr>
            <p:ph type="ctrTitle"/>
          </p:nvPr>
        </p:nvSpPr>
        <p:spPr>
          <a:xfrm>
            <a:off x="498020" y="248479"/>
            <a:ext cx="3501486" cy="816996"/>
          </a:xfrm>
        </p:spPr>
        <p:txBody>
          <a:bodyPr>
            <a:normAutofit fontScale="90000"/>
          </a:bodyPr>
          <a:lstStyle/>
          <a:p>
            <a:r>
              <a:rPr lang="en-IN" sz="3100" dirty="0">
                <a:latin typeface="Arial Black" panose="020B0A04020102020204" pitchFamily="34" charset="0"/>
              </a:rPr>
              <a:t>EQUIPMENT:</a:t>
            </a:r>
            <a:r>
              <a:rPr lang="en-IN" dirty="0"/>
              <a:t> </a:t>
            </a:r>
          </a:p>
        </p:txBody>
      </p:sp>
      <p:sp>
        <p:nvSpPr>
          <p:cNvPr id="3" name="Subtitle 2">
            <a:extLst>
              <a:ext uri="{FF2B5EF4-FFF2-40B4-BE49-F238E27FC236}">
                <a16:creationId xmlns:a16="http://schemas.microsoft.com/office/drawing/2014/main" id="{0D5FD99D-741A-BFE4-E045-83A7C85ACD5D}"/>
              </a:ext>
            </a:extLst>
          </p:cNvPr>
          <p:cNvSpPr>
            <a:spLocks noGrp="1"/>
          </p:cNvSpPr>
          <p:nvPr>
            <p:ph type="subTitle" idx="1"/>
          </p:nvPr>
        </p:nvSpPr>
        <p:spPr>
          <a:xfrm>
            <a:off x="2353587" y="1311966"/>
            <a:ext cx="8865704" cy="5072931"/>
          </a:xfrm>
        </p:spPr>
        <p:txBody>
          <a:bodyPr>
            <a:normAutofit fontScale="92500" lnSpcReduction="20000"/>
          </a:bodyPr>
          <a:lstStyle/>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Milk Storage tank/silo</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Motor</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Pasteurizer</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Pasteurizer holding tube </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Packaging machine</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Gerber centrifuge </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Lactometer</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Thermometer</a:t>
            </a:r>
          </a:p>
          <a:p>
            <a:pPr marL="457200" indent="-457200">
              <a:buFont typeface="Wingdings" panose="05000000000000000000" pitchFamily="2" charset="2"/>
              <a:buChar char="v"/>
            </a:pPr>
            <a:r>
              <a:rPr lang="en-IN" sz="2600" i="0" dirty="0">
                <a:solidFill>
                  <a:srgbClr val="002060"/>
                </a:solidFill>
                <a:effectLst/>
                <a:latin typeface="Times New Roman" panose="02020603050405020304" pitchFamily="18" charset="0"/>
                <a:cs typeface="Times New Roman" panose="02020603050405020304" pitchFamily="18" charset="0"/>
              </a:rPr>
              <a:t>Refrigerator</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Weight machine</a:t>
            </a:r>
          </a:p>
          <a:p>
            <a:pPr marL="457200" indent="-457200">
              <a:buFont typeface="Wingdings" panose="05000000000000000000" pitchFamily="2" charset="2"/>
              <a:buChar char="v"/>
            </a:pPr>
            <a:r>
              <a:rPr lang="en-IN" sz="2600" b="0" i="0" dirty="0">
                <a:solidFill>
                  <a:srgbClr val="002060"/>
                </a:solidFill>
                <a:effectLst/>
                <a:latin typeface="Times New Roman" panose="02020603050405020304" pitchFamily="18" charset="0"/>
                <a:cs typeface="Times New Roman" panose="02020603050405020304" pitchFamily="18" charset="0"/>
              </a:rPr>
              <a:t>water bath</a:t>
            </a:r>
          </a:p>
          <a:p>
            <a:pPr marL="457200" indent="-457200">
              <a:buFont typeface="Wingdings" panose="05000000000000000000" pitchFamily="2" charset="2"/>
              <a:buChar char="v"/>
            </a:pPr>
            <a:r>
              <a:rPr lang="en-IN" sz="2600" dirty="0">
                <a:solidFill>
                  <a:srgbClr val="002060"/>
                </a:solidFill>
                <a:latin typeface="Times New Roman" panose="02020603050405020304" pitchFamily="18" charset="0"/>
                <a:cs typeface="Times New Roman" panose="02020603050405020304" pitchFamily="18" charset="0"/>
              </a:rPr>
              <a:t>Hot air oven</a:t>
            </a:r>
            <a:endParaRPr lang="en-IN" sz="2600" b="0" i="0" dirty="0">
              <a:solidFill>
                <a:srgbClr val="002060"/>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IN" dirty="0"/>
          </a:p>
          <a:p>
            <a:pPr marL="285750" indent="-285750">
              <a:buFont typeface="Arial" panose="020B0604020202020204" pitchFamily="34" charset="0"/>
              <a:buChar char="•"/>
            </a:pPr>
            <a:endParaRPr lang="en-IN" dirty="0"/>
          </a:p>
        </p:txBody>
      </p:sp>
      <p:pic>
        <p:nvPicPr>
          <p:cNvPr id="5" name="Picture 4">
            <a:extLst>
              <a:ext uri="{FF2B5EF4-FFF2-40B4-BE49-F238E27FC236}">
                <a16:creationId xmlns:a16="http://schemas.microsoft.com/office/drawing/2014/main" id="{6712245D-8F46-E3C5-713B-BA56062D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67" y="1578582"/>
            <a:ext cx="3254776" cy="3701083"/>
          </a:xfrm>
          <a:prstGeom prst="rect">
            <a:avLst/>
          </a:prstGeom>
        </p:spPr>
      </p:pic>
    </p:spTree>
    <p:extLst>
      <p:ext uri="{BB962C8B-B14F-4D97-AF65-F5344CB8AC3E}">
        <p14:creationId xmlns:p14="http://schemas.microsoft.com/office/powerpoint/2010/main" val="126939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306950" y="172836"/>
            <a:ext cx="4019405" cy="792328"/>
          </a:xfrm>
        </p:spPr>
        <p:txBody>
          <a:bodyPr>
            <a:normAutofit/>
          </a:bodyPr>
          <a:lstStyle/>
          <a:p>
            <a:r>
              <a:rPr lang="en-IN" sz="2800" dirty="0">
                <a:latin typeface="Arial Black" panose="020B0A04020102020204" pitchFamily="34" charset="0"/>
              </a:rPr>
              <a:t>FLOW CHART:</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flipH="1">
            <a:off x="492058" y="1248355"/>
            <a:ext cx="45719" cy="4575794"/>
          </a:xfrm>
        </p:spPr>
        <p:txBody>
          <a:bodyPr/>
          <a:lstStyle/>
          <a:p>
            <a:r>
              <a:rPr lang="en-IN" dirty="0"/>
              <a:t>.</a:t>
            </a:r>
          </a:p>
        </p:txBody>
      </p:sp>
      <p:pic>
        <p:nvPicPr>
          <p:cNvPr id="15" name="Picture 14">
            <a:extLst>
              <a:ext uri="{FF2B5EF4-FFF2-40B4-BE49-F238E27FC236}">
                <a16:creationId xmlns:a16="http://schemas.microsoft.com/office/drawing/2014/main" id="{B83C8C0F-DB74-9FA5-EC5D-E76E534DB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74" y="1264729"/>
            <a:ext cx="1419382" cy="818911"/>
          </a:xfrm>
          <a:prstGeom prst="rect">
            <a:avLst/>
          </a:prstGeom>
        </p:spPr>
      </p:pic>
      <p:pic>
        <p:nvPicPr>
          <p:cNvPr id="17" name="Picture 16">
            <a:extLst>
              <a:ext uri="{FF2B5EF4-FFF2-40B4-BE49-F238E27FC236}">
                <a16:creationId xmlns:a16="http://schemas.microsoft.com/office/drawing/2014/main" id="{A4538CF5-891D-F239-F5DA-5BCF089DE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352" y="1057835"/>
            <a:ext cx="2087469" cy="1273908"/>
          </a:xfrm>
          <a:prstGeom prst="rect">
            <a:avLst/>
          </a:prstGeom>
        </p:spPr>
      </p:pic>
      <p:pic>
        <p:nvPicPr>
          <p:cNvPr id="19" name="Picture 18">
            <a:extLst>
              <a:ext uri="{FF2B5EF4-FFF2-40B4-BE49-F238E27FC236}">
                <a16:creationId xmlns:a16="http://schemas.microsoft.com/office/drawing/2014/main" id="{9F32BFB4-9BD9-DB2F-2E05-79CEC9430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296" y="3080328"/>
            <a:ext cx="1992807" cy="1600200"/>
          </a:xfrm>
          <a:prstGeom prst="rect">
            <a:avLst/>
          </a:prstGeom>
        </p:spPr>
      </p:pic>
      <p:pic>
        <p:nvPicPr>
          <p:cNvPr id="23" name="Picture 22">
            <a:extLst>
              <a:ext uri="{FF2B5EF4-FFF2-40B4-BE49-F238E27FC236}">
                <a16:creationId xmlns:a16="http://schemas.microsoft.com/office/drawing/2014/main" id="{A5D238A3-698B-52FD-1FD6-E2699FE98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354" y="2900314"/>
            <a:ext cx="1847850" cy="1600200"/>
          </a:xfrm>
          <a:prstGeom prst="rect">
            <a:avLst/>
          </a:prstGeom>
        </p:spPr>
      </p:pic>
      <p:pic>
        <p:nvPicPr>
          <p:cNvPr id="27" name="Picture 26">
            <a:extLst>
              <a:ext uri="{FF2B5EF4-FFF2-40B4-BE49-F238E27FC236}">
                <a16:creationId xmlns:a16="http://schemas.microsoft.com/office/drawing/2014/main" id="{B326A526-D232-EC53-A5E2-7AC6497B33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4010" y="2918568"/>
            <a:ext cx="1992807" cy="1400288"/>
          </a:xfrm>
          <a:prstGeom prst="rect">
            <a:avLst/>
          </a:prstGeom>
        </p:spPr>
      </p:pic>
      <p:pic>
        <p:nvPicPr>
          <p:cNvPr id="29" name="Picture 28">
            <a:extLst>
              <a:ext uri="{FF2B5EF4-FFF2-40B4-BE49-F238E27FC236}">
                <a16:creationId xmlns:a16="http://schemas.microsoft.com/office/drawing/2014/main" id="{515E8D38-E6D2-2F22-C31E-33D9D84E73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0450" y="1298946"/>
            <a:ext cx="1808951" cy="815799"/>
          </a:xfrm>
          <a:prstGeom prst="rect">
            <a:avLst/>
          </a:prstGeom>
        </p:spPr>
      </p:pic>
      <p:pic>
        <p:nvPicPr>
          <p:cNvPr id="33" name="Picture 32">
            <a:extLst>
              <a:ext uri="{FF2B5EF4-FFF2-40B4-BE49-F238E27FC236}">
                <a16:creationId xmlns:a16="http://schemas.microsoft.com/office/drawing/2014/main" id="{327EEA6F-5F8A-23A2-B5FC-BFFD6E8937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0686" y="2907377"/>
            <a:ext cx="2006828" cy="1291567"/>
          </a:xfrm>
          <a:prstGeom prst="rect">
            <a:avLst/>
          </a:prstGeom>
        </p:spPr>
      </p:pic>
      <p:sp>
        <p:nvSpPr>
          <p:cNvPr id="34" name="Arrow: Right 33">
            <a:extLst>
              <a:ext uri="{FF2B5EF4-FFF2-40B4-BE49-F238E27FC236}">
                <a16:creationId xmlns:a16="http://schemas.microsoft.com/office/drawing/2014/main" id="{94AC9C72-8AD9-8657-391D-AEA2E8F05AD4}"/>
              </a:ext>
            </a:extLst>
          </p:cNvPr>
          <p:cNvSpPr/>
          <p:nvPr/>
        </p:nvSpPr>
        <p:spPr>
          <a:xfrm>
            <a:off x="2316652" y="1561747"/>
            <a:ext cx="328940" cy="262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Arrow: Right 34">
            <a:extLst>
              <a:ext uri="{FF2B5EF4-FFF2-40B4-BE49-F238E27FC236}">
                <a16:creationId xmlns:a16="http://schemas.microsoft.com/office/drawing/2014/main" id="{3C5A5220-5F8A-698A-0102-308B47876132}"/>
              </a:ext>
            </a:extLst>
          </p:cNvPr>
          <p:cNvSpPr/>
          <p:nvPr/>
        </p:nvSpPr>
        <p:spPr>
          <a:xfrm>
            <a:off x="4885958" y="1517365"/>
            <a:ext cx="328940" cy="262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Arrow: Left 36">
            <a:extLst>
              <a:ext uri="{FF2B5EF4-FFF2-40B4-BE49-F238E27FC236}">
                <a16:creationId xmlns:a16="http://schemas.microsoft.com/office/drawing/2014/main" id="{12BF05F4-29B4-123C-C27D-25C72D6F31D7}"/>
              </a:ext>
            </a:extLst>
          </p:cNvPr>
          <p:cNvSpPr/>
          <p:nvPr/>
        </p:nvSpPr>
        <p:spPr>
          <a:xfrm>
            <a:off x="8802094" y="3734413"/>
            <a:ext cx="344822" cy="2623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Left 37">
            <a:extLst>
              <a:ext uri="{FF2B5EF4-FFF2-40B4-BE49-F238E27FC236}">
                <a16:creationId xmlns:a16="http://schemas.microsoft.com/office/drawing/2014/main" id="{16ADCEB2-21BD-59A7-B487-406B13D5D121}"/>
              </a:ext>
            </a:extLst>
          </p:cNvPr>
          <p:cNvSpPr/>
          <p:nvPr/>
        </p:nvSpPr>
        <p:spPr>
          <a:xfrm>
            <a:off x="3373351" y="3514998"/>
            <a:ext cx="344822" cy="2623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Left 38">
            <a:extLst>
              <a:ext uri="{FF2B5EF4-FFF2-40B4-BE49-F238E27FC236}">
                <a16:creationId xmlns:a16="http://schemas.microsoft.com/office/drawing/2014/main" id="{B9EE46A1-88A9-89E8-D34C-25FDB4AB396E}"/>
              </a:ext>
            </a:extLst>
          </p:cNvPr>
          <p:cNvSpPr/>
          <p:nvPr/>
        </p:nvSpPr>
        <p:spPr>
          <a:xfrm>
            <a:off x="5806817" y="3588589"/>
            <a:ext cx="344822" cy="2623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3" name="Picture 42">
            <a:extLst>
              <a:ext uri="{FF2B5EF4-FFF2-40B4-BE49-F238E27FC236}">
                <a16:creationId xmlns:a16="http://schemas.microsoft.com/office/drawing/2014/main" id="{70573650-4ECC-4A79-9615-2F91614800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6588" y="4964661"/>
            <a:ext cx="2466975" cy="1400288"/>
          </a:xfrm>
          <a:prstGeom prst="rect">
            <a:avLst/>
          </a:prstGeom>
        </p:spPr>
      </p:pic>
      <p:sp>
        <p:nvSpPr>
          <p:cNvPr id="4" name="Rectangle: Rounded Corners 3">
            <a:extLst>
              <a:ext uri="{FF2B5EF4-FFF2-40B4-BE49-F238E27FC236}">
                <a16:creationId xmlns:a16="http://schemas.microsoft.com/office/drawing/2014/main" id="{2F6734B6-4AF9-E356-823A-22A893812208}"/>
              </a:ext>
            </a:extLst>
          </p:cNvPr>
          <p:cNvSpPr/>
          <p:nvPr/>
        </p:nvSpPr>
        <p:spPr>
          <a:xfrm>
            <a:off x="499356" y="2167919"/>
            <a:ext cx="1841515" cy="39567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Pasteurized milk</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9BEA157C-2E12-8292-43D7-919C5FD616BD}"/>
              </a:ext>
            </a:extLst>
          </p:cNvPr>
          <p:cNvSpPr/>
          <p:nvPr/>
        </p:nvSpPr>
        <p:spPr>
          <a:xfrm>
            <a:off x="2633941" y="2167919"/>
            <a:ext cx="1701016" cy="39567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Test</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7B75CB3-4849-C0C5-3BCA-39138E0FB1CD}"/>
              </a:ext>
            </a:extLst>
          </p:cNvPr>
          <p:cNvSpPr/>
          <p:nvPr/>
        </p:nvSpPr>
        <p:spPr>
          <a:xfrm>
            <a:off x="5627142" y="2187878"/>
            <a:ext cx="1625717"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Holding tube</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C48542B-2F7C-8094-6F51-F9C1C2B3E0C0}"/>
              </a:ext>
            </a:extLst>
          </p:cNvPr>
          <p:cNvSpPr/>
          <p:nvPr/>
        </p:nvSpPr>
        <p:spPr>
          <a:xfrm>
            <a:off x="6520858" y="4580145"/>
            <a:ext cx="1901841"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Packaging</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A706E95-561A-A4AF-6B01-A6264EDC1451}"/>
              </a:ext>
            </a:extLst>
          </p:cNvPr>
          <p:cNvSpPr/>
          <p:nvPr/>
        </p:nvSpPr>
        <p:spPr>
          <a:xfrm>
            <a:off x="3888604" y="4471611"/>
            <a:ext cx="1901841"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Incubation room</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F02305B-9205-8567-8826-4730CD41F800}"/>
              </a:ext>
            </a:extLst>
          </p:cNvPr>
          <p:cNvSpPr/>
          <p:nvPr/>
        </p:nvSpPr>
        <p:spPr>
          <a:xfrm>
            <a:off x="1986763" y="6409773"/>
            <a:ext cx="1901841"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Cold room</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DADA4EAE-EA6B-95FB-22D6-F83E17F56E2B}"/>
              </a:ext>
            </a:extLst>
          </p:cNvPr>
          <p:cNvSpPr/>
          <p:nvPr/>
        </p:nvSpPr>
        <p:spPr>
          <a:xfrm>
            <a:off x="1484460" y="4327675"/>
            <a:ext cx="1901841"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Blast room</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EA263AA-5C22-0288-A01D-7C0B368471E7}"/>
              </a:ext>
            </a:extLst>
          </p:cNvPr>
          <p:cNvSpPr/>
          <p:nvPr/>
        </p:nvSpPr>
        <p:spPr>
          <a:xfrm>
            <a:off x="9391151" y="4767508"/>
            <a:ext cx="1901841"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Storage tank</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14" name="Arrow: Curved Left 13">
            <a:extLst>
              <a:ext uri="{FF2B5EF4-FFF2-40B4-BE49-F238E27FC236}">
                <a16:creationId xmlns:a16="http://schemas.microsoft.com/office/drawing/2014/main" id="{DF8FF8BE-E6DF-A2E7-8777-0C0C8FD5B8B8}"/>
              </a:ext>
            </a:extLst>
          </p:cNvPr>
          <p:cNvSpPr/>
          <p:nvPr/>
        </p:nvSpPr>
        <p:spPr>
          <a:xfrm>
            <a:off x="11414483" y="1517365"/>
            <a:ext cx="706354" cy="2202420"/>
          </a:xfrm>
          <a:prstGeom prst="curved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solidFill>
                <a:schemeClr val="tx1"/>
              </a:solidFill>
            </a:endParaRPr>
          </a:p>
        </p:txBody>
      </p:sp>
      <p:sp>
        <p:nvSpPr>
          <p:cNvPr id="16" name="Arrow: Curved Right 15">
            <a:extLst>
              <a:ext uri="{FF2B5EF4-FFF2-40B4-BE49-F238E27FC236}">
                <a16:creationId xmlns:a16="http://schemas.microsoft.com/office/drawing/2014/main" id="{2769B514-F33F-BC4C-A3F3-0C203A330C7E}"/>
              </a:ext>
            </a:extLst>
          </p:cNvPr>
          <p:cNvSpPr/>
          <p:nvPr/>
        </p:nvSpPr>
        <p:spPr>
          <a:xfrm>
            <a:off x="477205" y="3801196"/>
            <a:ext cx="837925" cy="1758663"/>
          </a:xfrm>
          <a:prstGeom prst="curv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solidFill>
                <a:schemeClr val="tx1"/>
              </a:solidFill>
            </a:endParaRPr>
          </a:p>
        </p:txBody>
      </p:sp>
      <p:sp>
        <p:nvSpPr>
          <p:cNvPr id="18" name="Arrow: Right 17">
            <a:extLst>
              <a:ext uri="{FF2B5EF4-FFF2-40B4-BE49-F238E27FC236}">
                <a16:creationId xmlns:a16="http://schemas.microsoft.com/office/drawing/2014/main" id="{495726EE-23B1-9A9C-8A2E-52CDDE28B423}"/>
              </a:ext>
            </a:extLst>
          </p:cNvPr>
          <p:cNvSpPr/>
          <p:nvPr/>
        </p:nvSpPr>
        <p:spPr>
          <a:xfrm>
            <a:off x="8152774" y="1364952"/>
            <a:ext cx="527950" cy="393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Picture 21">
            <a:extLst>
              <a:ext uri="{FF2B5EF4-FFF2-40B4-BE49-F238E27FC236}">
                <a16:creationId xmlns:a16="http://schemas.microsoft.com/office/drawing/2014/main" id="{84B54B80-C713-FE9C-5523-42C71D48B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379" y="1182216"/>
            <a:ext cx="1534967" cy="1021451"/>
          </a:xfrm>
          <a:prstGeom prst="rect">
            <a:avLst/>
          </a:prstGeom>
        </p:spPr>
      </p:pic>
      <p:sp>
        <p:nvSpPr>
          <p:cNvPr id="24" name="Rectangle: Rounded Corners 23">
            <a:extLst>
              <a:ext uri="{FF2B5EF4-FFF2-40B4-BE49-F238E27FC236}">
                <a16:creationId xmlns:a16="http://schemas.microsoft.com/office/drawing/2014/main" id="{EE6DCCEB-0BA5-07F8-19A6-17FB871788A1}"/>
              </a:ext>
            </a:extLst>
          </p:cNvPr>
          <p:cNvSpPr/>
          <p:nvPr/>
        </p:nvSpPr>
        <p:spPr>
          <a:xfrm>
            <a:off x="9146916" y="2365758"/>
            <a:ext cx="1891192" cy="3956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2060"/>
                </a:solidFill>
                <a:latin typeface="Times New Roman" panose="02020603050405020304" pitchFamily="18" charset="0"/>
                <a:cs typeface="Times New Roman" panose="02020603050405020304" pitchFamily="18" charset="0"/>
              </a:rPr>
              <a:t>Culture added</a:t>
            </a:r>
            <a:endParaRPr lang="en-IN"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2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6EE4-AC4D-7C02-5E3B-BEA711AF170D}"/>
              </a:ext>
            </a:extLst>
          </p:cNvPr>
          <p:cNvSpPr>
            <a:spLocks noGrp="1"/>
          </p:cNvSpPr>
          <p:nvPr>
            <p:ph type="ctrTitle"/>
          </p:nvPr>
        </p:nvSpPr>
        <p:spPr>
          <a:xfrm>
            <a:off x="1290500" y="413468"/>
            <a:ext cx="4805500" cy="661133"/>
          </a:xfrm>
        </p:spPr>
        <p:txBody>
          <a:bodyPr>
            <a:normAutofit/>
          </a:bodyPr>
          <a:lstStyle/>
          <a:p>
            <a:r>
              <a:rPr lang="en-IN" sz="2800" dirty="0">
                <a:latin typeface="Arial Black" panose="020B0A04020102020204" pitchFamily="34" charset="0"/>
              </a:rPr>
              <a:t>LABORATORY TEST:</a:t>
            </a:r>
          </a:p>
        </p:txBody>
      </p:sp>
      <p:sp>
        <p:nvSpPr>
          <p:cNvPr id="3" name="Subtitle 2">
            <a:extLst>
              <a:ext uri="{FF2B5EF4-FFF2-40B4-BE49-F238E27FC236}">
                <a16:creationId xmlns:a16="http://schemas.microsoft.com/office/drawing/2014/main" id="{978DADA0-C7A0-3978-57F5-2FB6CF3AB640}"/>
              </a:ext>
            </a:extLst>
          </p:cNvPr>
          <p:cNvSpPr>
            <a:spLocks noGrp="1"/>
          </p:cNvSpPr>
          <p:nvPr>
            <p:ph type="subTitle" idx="1"/>
          </p:nvPr>
        </p:nvSpPr>
        <p:spPr>
          <a:xfrm>
            <a:off x="2472856" y="1550505"/>
            <a:ext cx="9842789" cy="4647356"/>
          </a:xfrm>
        </p:spPr>
        <p:txBody>
          <a:bodyPr/>
          <a:lstStyle/>
          <a:p>
            <a:r>
              <a:rPr lang="en-US" sz="2400" i="1" u="sng" dirty="0">
                <a:solidFill>
                  <a:srgbClr val="0070C0"/>
                </a:solidFill>
                <a:latin typeface="Algerian" panose="04020705040A02060702" pitchFamily="82" charset="0"/>
              </a:rPr>
              <a:t>pasteurized milk test for sweet curd making:</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FAT TEST</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CLR TEST</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SNF TEST</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ACIDITY TEST</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ALCOHOL  TEST</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MBRT TEST</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POUCH QUALITY  TEST</a:t>
            </a:r>
          </a:p>
          <a:p>
            <a:pPr marL="342900" indent="-342900">
              <a:buFont typeface="Wingdings" panose="05000000000000000000" pitchFamily="2" charset="2"/>
              <a:buChar char="v"/>
            </a:pPr>
            <a:endParaRPr lang="en-US" sz="24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p>
        </p:txBody>
      </p:sp>
      <p:pic>
        <p:nvPicPr>
          <p:cNvPr id="5" name="Picture 4">
            <a:extLst>
              <a:ext uri="{FF2B5EF4-FFF2-40B4-BE49-F238E27FC236}">
                <a16:creationId xmlns:a16="http://schemas.microsoft.com/office/drawing/2014/main" id="{39D5673A-5588-B586-BA9C-43D7EEE39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824" y="2629023"/>
            <a:ext cx="3530752" cy="2316688"/>
          </a:xfrm>
          <a:prstGeom prst="rect">
            <a:avLst/>
          </a:prstGeom>
        </p:spPr>
      </p:pic>
    </p:spTree>
    <p:extLst>
      <p:ext uri="{BB962C8B-B14F-4D97-AF65-F5344CB8AC3E}">
        <p14:creationId xmlns:p14="http://schemas.microsoft.com/office/powerpoint/2010/main" val="61567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5323-811F-E2A2-E333-89AC71078C08}"/>
              </a:ext>
            </a:extLst>
          </p:cNvPr>
          <p:cNvSpPr>
            <a:spLocks noGrp="1"/>
          </p:cNvSpPr>
          <p:nvPr>
            <p:ph type="ctrTitle"/>
          </p:nvPr>
        </p:nvSpPr>
        <p:spPr>
          <a:xfrm>
            <a:off x="957739" y="181614"/>
            <a:ext cx="4043203" cy="793778"/>
          </a:xfrm>
        </p:spPr>
        <p:txBody>
          <a:bodyPr>
            <a:normAutofit fontScale="90000"/>
          </a:bodyPr>
          <a:lstStyle/>
          <a:p>
            <a:r>
              <a:rPr lang="en-US" sz="2800" dirty="0">
                <a:solidFill>
                  <a:srgbClr val="002060"/>
                </a:solidFill>
                <a:latin typeface="Arial Black" panose="020B0A04020102020204" pitchFamily="34" charset="0"/>
              </a:rPr>
              <a:t>PRODUCTS DETAILS:</a:t>
            </a:r>
            <a:endParaRPr lang="en-IN" sz="2800" dirty="0">
              <a:solidFill>
                <a:srgbClr val="002060"/>
              </a:solidFill>
              <a:latin typeface="Arial Black" panose="020B0A04020102020204" pitchFamily="34" charset="0"/>
            </a:endParaRPr>
          </a:p>
        </p:txBody>
      </p:sp>
      <p:sp>
        <p:nvSpPr>
          <p:cNvPr id="3" name="Subtitle 2">
            <a:extLst>
              <a:ext uri="{FF2B5EF4-FFF2-40B4-BE49-F238E27FC236}">
                <a16:creationId xmlns:a16="http://schemas.microsoft.com/office/drawing/2014/main" id="{1E8E9060-408F-DC47-33D4-785274591260}"/>
              </a:ext>
            </a:extLst>
          </p:cNvPr>
          <p:cNvSpPr>
            <a:spLocks noGrp="1"/>
          </p:cNvSpPr>
          <p:nvPr>
            <p:ph type="subTitle" idx="1"/>
          </p:nvPr>
        </p:nvSpPr>
        <p:spPr>
          <a:xfrm>
            <a:off x="2589213" y="1948071"/>
            <a:ext cx="8915399" cy="3955592"/>
          </a:xfrm>
        </p:spPr>
        <p:txBody>
          <a:bodyPr/>
          <a:lstStyle/>
          <a:p>
            <a:r>
              <a:rPr lang="en-US" dirty="0"/>
              <a:t>.</a:t>
            </a:r>
            <a:endParaRPr lang="en-IN" dirty="0"/>
          </a:p>
        </p:txBody>
      </p:sp>
      <p:sp>
        <p:nvSpPr>
          <p:cNvPr id="16" name="Rectangle: Rounded Corners 15">
            <a:extLst>
              <a:ext uri="{FF2B5EF4-FFF2-40B4-BE49-F238E27FC236}">
                <a16:creationId xmlns:a16="http://schemas.microsoft.com/office/drawing/2014/main" id="{EA558A9F-B305-D78C-D82C-1E35FFA459F4}"/>
              </a:ext>
            </a:extLst>
          </p:cNvPr>
          <p:cNvSpPr/>
          <p:nvPr/>
        </p:nvSpPr>
        <p:spPr>
          <a:xfrm>
            <a:off x="2706988" y="3382803"/>
            <a:ext cx="1553417" cy="619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100gm</a:t>
            </a:r>
          </a:p>
          <a:p>
            <a:pPr algn="ctr"/>
            <a:r>
              <a:rPr lang="en-US" dirty="0"/>
              <a:t>MRP-15</a:t>
            </a:r>
            <a:endParaRPr lang="en-IN" dirty="0"/>
          </a:p>
        </p:txBody>
      </p:sp>
      <p:sp>
        <p:nvSpPr>
          <p:cNvPr id="17" name="Rectangle: Rounded Corners 16">
            <a:extLst>
              <a:ext uri="{FF2B5EF4-FFF2-40B4-BE49-F238E27FC236}">
                <a16:creationId xmlns:a16="http://schemas.microsoft.com/office/drawing/2014/main" id="{DCBDDCA2-9A62-E069-4F33-15CB2D870FA7}"/>
              </a:ext>
            </a:extLst>
          </p:cNvPr>
          <p:cNvSpPr/>
          <p:nvPr/>
        </p:nvSpPr>
        <p:spPr>
          <a:xfrm>
            <a:off x="4886087" y="3429000"/>
            <a:ext cx="1553417" cy="60231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250gm</a:t>
            </a:r>
          </a:p>
          <a:p>
            <a:pPr algn="ctr"/>
            <a:r>
              <a:rPr lang="en-US" dirty="0"/>
              <a:t>MRP-35</a:t>
            </a:r>
            <a:endParaRPr lang="en-IN" dirty="0"/>
          </a:p>
        </p:txBody>
      </p:sp>
      <p:sp>
        <p:nvSpPr>
          <p:cNvPr id="18" name="Rectangle: Rounded Corners 17">
            <a:extLst>
              <a:ext uri="{FF2B5EF4-FFF2-40B4-BE49-F238E27FC236}">
                <a16:creationId xmlns:a16="http://schemas.microsoft.com/office/drawing/2014/main" id="{82E3DFAC-0BF8-E3CF-D598-3AF01476832C}"/>
              </a:ext>
            </a:extLst>
          </p:cNvPr>
          <p:cNvSpPr/>
          <p:nvPr/>
        </p:nvSpPr>
        <p:spPr>
          <a:xfrm>
            <a:off x="9613529" y="3540318"/>
            <a:ext cx="1553417" cy="60231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1kg</a:t>
            </a:r>
          </a:p>
          <a:p>
            <a:pPr algn="ctr"/>
            <a:r>
              <a:rPr lang="en-US" dirty="0"/>
              <a:t>MRP-130</a:t>
            </a:r>
            <a:endParaRPr lang="en-IN" dirty="0"/>
          </a:p>
        </p:txBody>
      </p:sp>
      <p:sp>
        <p:nvSpPr>
          <p:cNvPr id="19" name="Rectangle: Rounded Corners 18">
            <a:extLst>
              <a:ext uri="{FF2B5EF4-FFF2-40B4-BE49-F238E27FC236}">
                <a16:creationId xmlns:a16="http://schemas.microsoft.com/office/drawing/2014/main" id="{6B16718C-2EAE-4488-46EC-93B3335BC06D}"/>
              </a:ext>
            </a:extLst>
          </p:cNvPr>
          <p:cNvSpPr/>
          <p:nvPr/>
        </p:nvSpPr>
        <p:spPr>
          <a:xfrm>
            <a:off x="7150513" y="3472370"/>
            <a:ext cx="1553417" cy="60231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500gm</a:t>
            </a:r>
          </a:p>
          <a:p>
            <a:pPr algn="ctr"/>
            <a:r>
              <a:rPr lang="en-US" dirty="0"/>
              <a:t>MRP-68</a:t>
            </a:r>
            <a:endParaRPr lang="en-IN" dirty="0"/>
          </a:p>
        </p:txBody>
      </p:sp>
      <p:pic>
        <p:nvPicPr>
          <p:cNvPr id="12" name="Picture 11">
            <a:extLst>
              <a:ext uri="{FF2B5EF4-FFF2-40B4-BE49-F238E27FC236}">
                <a16:creationId xmlns:a16="http://schemas.microsoft.com/office/drawing/2014/main" id="{28144FBB-9A97-549B-B7B3-8A60912C8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087" y="2034988"/>
            <a:ext cx="1553417" cy="1150000"/>
          </a:xfrm>
          <a:prstGeom prst="rect">
            <a:avLst/>
          </a:prstGeom>
        </p:spPr>
      </p:pic>
      <p:pic>
        <p:nvPicPr>
          <p:cNvPr id="13" name="Picture 12">
            <a:extLst>
              <a:ext uri="{FF2B5EF4-FFF2-40B4-BE49-F238E27FC236}">
                <a16:creationId xmlns:a16="http://schemas.microsoft.com/office/drawing/2014/main" id="{32CDEDCB-07AB-8BFA-4607-8CFBC2FAD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685" y="1698602"/>
            <a:ext cx="1947072" cy="1664052"/>
          </a:xfrm>
          <a:prstGeom prst="rect">
            <a:avLst/>
          </a:prstGeom>
        </p:spPr>
      </p:pic>
      <p:pic>
        <p:nvPicPr>
          <p:cNvPr id="14" name="Picture 13">
            <a:extLst>
              <a:ext uri="{FF2B5EF4-FFF2-40B4-BE49-F238E27FC236}">
                <a16:creationId xmlns:a16="http://schemas.microsoft.com/office/drawing/2014/main" id="{40585E97-FF88-B748-D815-D3478193D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344" y="1375238"/>
            <a:ext cx="2269268" cy="1987415"/>
          </a:xfrm>
          <a:prstGeom prst="rect">
            <a:avLst/>
          </a:prstGeom>
        </p:spPr>
      </p:pic>
      <p:pic>
        <p:nvPicPr>
          <p:cNvPr id="20" name="Picture 19">
            <a:extLst>
              <a:ext uri="{FF2B5EF4-FFF2-40B4-BE49-F238E27FC236}">
                <a16:creationId xmlns:a16="http://schemas.microsoft.com/office/drawing/2014/main" id="{F9D764AF-0173-6810-1231-BDF15E963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340" y="2256283"/>
            <a:ext cx="1126964" cy="928705"/>
          </a:xfrm>
          <a:prstGeom prst="rect">
            <a:avLst/>
          </a:prstGeom>
        </p:spPr>
      </p:pic>
    </p:spTree>
    <p:extLst>
      <p:ext uri="{BB962C8B-B14F-4D97-AF65-F5344CB8AC3E}">
        <p14:creationId xmlns:p14="http://schemas.microsoft.com/office/powerpoint/2010/main" val="269170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24DA-47D9-4F08-1D7F-4F254BC55E43}"/>
              </a:ext>
            </a:extLst>
          </p:cNvPr>
          <p:cNvSpPr>
            <a:spLocks noGrp="1"/>
          </p:cNvSpPr>
          <p:nvPr>
            <p:ph type="ctrTitle"/>
          </p:nvPr>
        </p:nvSpPr>
        <p:spPr>
          <a:xfrm>
            <a:off x="903537" y="119269"/>
            <a:ext cx="6419616" cy="889193"/>
          </a:xfrm>
        </p:spPr>
        <p:txBody>
          <a:bodyPr>
            <a:normAutofit/>
          </a:bodyPr>
          <a:lstStyle/>
          <a:p>
            <a:r>
              <a:rPr lang="en-IN" sz="2800" dirty="0">
                <a:latin typeface="Arial Black" panose="020B0A04020102020204" pitchFamily="34" charset="0"/>
              </a:rPr>
              <a:t>BUSINESS RESEARCH:</a:t>
            </a:r>
          </a:p>
        </p:txBody>
      </p:sp>
      <p:sp>
        <p:nvSpPr>
          <p:cNvPr id="3" name="Subtitle 2">
            <a:extLst>
              <a:ext uri="{FF2B5EF4-FFF2-40B4-BE49-F238E27FC236}">
                <a16:creationId xmlns:a16="http://schemas.microsoft.com/office/drawing/2014/main" id="{CA67B4DD-6D1D-3E28-FCFD-BD29D17ED535}"/>
              </a:ext>
            </a:extLst>
          </p:cNvPr>
          <p:cNvSpPr>
            <a:spLocks noGrp="1"/>
          </p:cNvSpPr>
          <p:nvPr>
            <p:ph type="subTitle" idx="1"/>
          </p:nvPr>
        </p:nvSpPr>
        <p:spPr>
          <a:xfrm>
            <a:off x="2589213" y="1622067"/>
            <a:ext cx="8915399" cy="4281596"/>
          </a:xfrm>
        </p:spPr>
        <p:txBody>
          <a:bodyPr>
            <a:normAutofit/>
          </a:bodyPr>
          <a:lstStyle/>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Demand</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Supply</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Price</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Quality</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Quantity</a:t>
            </a:r>
          </a:p>
        </p:txBody>
      </p:sp>
      <p:pic>
        <p:nvPicPr>
          <p:cNvPr id="5" name="Picture 4">
            <a:extLst>
              <a:ext uri="{FF2B5EF4-FFF2-40B4-BE49-F238E27FC236}">
                <a16:creationId xmlns:a16="http://schemas.microsoft.com/office/drawing/2014/main" id="{C664BB03-E651-911F-8B72-A8F5EF7FA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63" y="1622067"/>
            <a:ext cx="3976025" cy="2205369"/>
          </a:xfrm>
          <a:prstGeom prst="rect">
            <a:avLst/>
          </a:prstGeom>
        </p:spPr>
      </p:pic>
    </p:spTree>
    <p:extLst>
      <p:ext uri="{BB962C8B-B14F-4D97-AF65-F5344CB8AC3E}">
        <p14:creationId xmlns:p14="http://schemas.microsoft.com/office/powerpoint/2010/main" val="75673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278275" y="17437"/>
            <a:ext cx="5731827" cy="936901"/>
          </a:xfrm>
        </p:spPr>
        <p:txBody>
          <a:bodyPr>
            <a:normAutofit/>
          </a:bodyPr>
          <a:lstStyle/>
          <a:p>
            <a:r>
              <a:rPr lang="en-IN" sz="2800" dirty="0">
                <a:latin typeface="Arial Black" panose="020B0A04020102020204" pitchFamily="34" charset="0"/>
              </a:rPr>
              <a:t>MARKET STRATEGY: </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2787997" y="2000114"/>
            <a:ext cx="4097834" cy="2532129"/>
          </a:xfrm>
        </p:spPr>
        <p:txBody>
          <a:bodyPr>
            <a:normAutofit/>
          </a:bodyPr>
          <a:lstStyle/>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Publicity</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Advertising</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Sales promotion</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Direct marketing</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Special discount</a:t>
            </a:r>
          </a:p>
        </p:txBody>
      </p:sp>
      <p:pic>
        <p:nvPicPr>
          <p:cNvPr id="5" name="Picture 4">
            <a:extLst>
              <a:ext uri="{FF2B5EF4-FFF2-40B4-BE49-F238E27FC236}">
                <a16:creationId xmlns:a16="http://schemas.microsoft.com/office/drawing/2014/main" id="{470DD47C-CF6F-5FBD-4D35-5A84BB604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558" y="1638151"/>
            <a:ext cx="4427884" cy="2949752"/>
          </a:xfrm>
          <a:prstGeom prst="rect">
            <a:avLst/>
          </a:prstGeom>
        </p:spPr>
      </p:pic>
    </p:spTree>
    <p:extLst>
      <p:ext uri="{BB962C8B-B14F-4D97-AF65-F5344CB8AC3E}">
        <p14:creationId xmlns:p14="http://schemas.microsoft.com/office/powerpoint/2010/main" val="252970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829-7649-7139-C698-0CA04EC88A1C}"/>
              </a:ext>
            </a:extLst>
          </p:cNvPr>
          <p:cNvSpPr>
            <a:spLocks noGrp="1"/>
          </p:cNvSpPr>
          <p:nvPr>
            <p:ph type="ctrTitle"/>
          </p:nvPr>
        </p:nvSpPr>
        <p:spPr>
          <a:xfrm>
            <a:off x="625241" y="198782"/>
            <a:ext cx="5470759" cy="714264"/>
          </a:xfrm>
        </p:spPr>
        <p:txBody>
          <a:bodyPr>
            <a:normAutofit fontScale="90000"/>
          </a:bodyPr>
          <a:lstStyle/>
          <a:p>
            <a:r>
              <a:rPr lang="en-IN" sz="2800" dirty="0">
                <a:latin typeface="Arial Black" panose="020B0A04020102020204" pitchFamily="34" charset="0"/>
              </a:rPr>
              <a:t>TARGET COUSTOMER BEING:</a:t>
            </a:r>
          </a:p>
        </p:txBody>
      </p:sp>
      <p:sp>
        <p:nvSpPr>
          <p:cNvPr id="3" name="Subtitle 2">
            <a:extLst>
              <a:ext uri="{FF2B5EF4-FFF2-40B4-BE49-F238E27FC236}">
                <a16:creationId xmlns:a16="http://schemas.microsoft.com/office/drawing/2014/main" id="{232C2605-4F5E-ACDE-AFC2-9437BE1E12C9}"/>
              </a:ext>
            </a:extLst>
          </p:cNvPr>
          <p:cNvSpPr>
            <a:spLocks noGrp="1"/>
          </p:cNvSpPr>
          <p:nvPr>
            <p:ph type="subTitle" idx="1"/>
          </p:nvPr>
        </p:nvSpPr>
        <p:spPr>
          <a:xfrm>
            <a:off x="2628969" y="1717482"/>
            <a:ext cx="3970613" cy="1995777"/>
          </a:xfrm>
        </p:spPr>
        <p:txBody>
          <a:bodyPr>
            <a:normAutofit/>
          </a:bodyPr>
          <a:lstStyle/>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Sweets shops</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Hotels and restaurants</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Marriage and functions</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Wholesalers </a:t>
            </a:r>
          </a:p>
        </p:txBody>
      </p:sp>
      <p:pic>
        <p:nvPicPr>
          <p:cNvPr id="5" name="Picture 4">
            <a:extLst>
              <a:ext uri="{FF2B5EF4-FFF2-40B4-BE49-F238E27FC236}">
                <a16:creationId xmlns:a16="http://schemas.microsoft.com/office/drawing/2014/main" id="{8CE5AED2-E771-AB8C-F35F-D82065719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82" y="1455603"/>
            <a:ext cx="4126934" cy="3428379"/>
          </a:xfrm>
          <a:prstGeom prst="rect">
            <a:avLst/>
          </a:prstGeom>
        </p:spPr>
      </p:pic>
    </p:spTree>
    <p:extLst>
      <p:ext uri="{BB962C8B-B14F-4D97-AF65-F5344CB8AC3E}">
        <p14:creationId xmlns:p14="http://schemas.microsoft.com/office/powerpoint/2010/main" val="182624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245025" y="158753"/>
            <a:ext cx="3794962" cy="795585"/>
          </a:xfrm>
        </p:spPr>
        <p:txBody>
          <a:bodyPr>
            <a:normAutofit/>
          </a:bodyPr>
          <a:lstStyle/>
          <a:p>
            <a:r>
              <a:rPr lang="en-IN" sz="2800" dirty="0">
                <a:latin typeface="Arial Black" panose="020B0A04020102020204" pitchFamily="34" charset="0"/>
              </a:rPr>
              <a:t>CONCLUSION:</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1881547" y="1621344"/>
            <a:ext cx="8915399" cy="4823007"/>
          </a:xfrm>
        </p:spPr>
        <p:txBody>
          <a:bodyPr>
            <a:normAutofit/>
          </a:bodyPr>
          <a:lstStyle/>
          <a:p>
            <a:pPr marL="342900" indent="-342900">
              <a:buFont typeface="Wingdings" panose="05000000000000000000" pitchFamily="2" charset="2"/>
              <a:buChar char="v"/>
            </a:pPr>
            <a:r>
              <a:rPr lang="en-US" sz="2400" b="0" i="0" dirty="0">
                <a:solidFill>
                  <a:srgbClr val="002060"/>
                </a:solidFill>
                <a:effectLst/>
                <a:latin typeface="Times New Roman" panose="02020603050405020304" pitchFamily="18" charset="0"/>
                <a:cs typeface="Times New Roman" panose="02020603050405020304" pitchFamily="18" charset="0"/>
              </a:rPr>
              <a:t>A business plan conclusion is</a:t>
            </a:r>
            <a:r>
              <a:rPr lang="en-US" sz="2400" dirty="0">
                <a:solidFill>
                  <a:srgbClr val="002060"/>
                </a:solidFill>
                <a:effectLst/>
                <a:latin typeface="Times New Roman" panose="02020603050405020304" pitchFamily="18" charset="0"/>
                <a:cs typeface="Times New Roman" panose="02020603050405020304" pitchFamily="18" charset="0"/>
              </a:rPr>
              <a:t> a summary of a business plan's strengths designed to convince the reader of the company's success</a:t>
            </a:r>
            <a:r>
              <a:rPr lang="en-US" sz="2400" b="0" i="0" dirty="0">
                <a:solidFill>
                  <a:srgbClr val="002060"/>
                </a:solidFill>
                <a:effectLst/>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sz="2400" b="0" i="0" dirty="0">
                <a:solidFill>
                  <a:srgbClr val="002060"/>
                </a:solidFill>
                <a:effectLst/>
                <a:latin typeface="Times New Roman" panose="02020603050405020304" pitchFamily="18" charset="0"/>
                <a:cs typeface="Times New Roman" panose="02020603050405020304" pitchFamily="18" charset="0"/>
              </a:rPr>
              <a:t>Because companies typically create business plans to get funding or investors, the conclusion should focus on how the organization makes money and why it is a good investment.</a:t>
            </a:r>
            <a:endParaRPr lang="en-I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707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0A9E-587B-7E0F-39C1-2CAC7AB821BA}"/>
              </a:ext>
            </a:extLst>
          </p:cNvPr>
          <p:cNvSpPr>
            <a:spLocks noGrp="1"/>
          </p:cNvSpPr>
          <p:nvPr>
            <p:ph type="title"/>
          </p:nvPr>
        </p:nvSpPr>
        <p:spPr>
          <a:xfrm>
            <a:off x="1640156" y="1771267"/>
            <a:ext cx="8911687" cy="2002712"/>
          </a:xfrm>
        </p:spPr>
        <p:txBody>
          <a:bodyPr>
            <a:prstTxWarp prst="textTriangleInverted">
              <a:avLst/>
            </a:prstTxWarp>
          </a:bodyPr>
          <a:lstStyle/>
          <a:p>
            <a:r>
              <a:rPr lang="en-IN" b="1" dirty="0">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p>
        </p:txBody>
      </p:sp>
      <p:sp>
        <p:nvSpPr>
          <p:cNvPr id="3" name="Content Placeholder 2">
            <a:extLst>
              <a:ext uri="{FF2B5EF4-FFF2-40B4-BE49-F238E27FC236}">
                <a16:creationId xmlns:a16="http://schemas.microsoft.com/office/drawing/2014/main" id="{0257428E-4B62-DC7E-E64A-B80C8B256038}"/>
              </a:ext>
            </a:extLst>
          </p:cNvPr>
          <p:cNvSpPr>
            <a:spLocks noGrp="1"/>
          </p:cNvSpPr>
          <p:nvPr>
            <p:ph idx="1"/>
          </p:nvPr>
        </p:nvSpPr>
        <p:spPr/>
        <p:txBody>
          <a:bodyPr/>
          <a:lstStyle/>
          <a:p>
            <a:pPr marL="0" indent="0">
              <a:buNone/>
            </a:pPr>
            <a:r>
              <a:rPr lang="en-IN" dirty="0"/>
              <a:t>.</a:t>
            </a:r>
          </a:p>
        </p:txBody>
      </p:sp>
    </p:spTree>
    <p:extLst>
      <p:ext uri="{BB962C8B-B14F-4D97-AF65-F5344CB8AC3E}">
        <p14:creationId xmlns:p14="http://schemas.microsoft.com/office/powerpoint/2010/main" val="45674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7BF0-4876-490B-B6E8-0B1B7739D16E}"/>
              </a:ext>
            </a:extLst>
          </p:cNvPr>
          <p:cNvSpPr>
            <a:spLocks noGrp="1"/>
          </p:cNvSpPr>
          <p:nvPr>
            <p:ph type="title"/>
          </p:nvPr>
        </p:nvSpPr>
        <p:spPr>
          <a:xfrm>
            <a:off x="2592924" y="624110"/>
            <a:ext cx="8911687" cy="245466"/>
          </a:xfrm>
        </p:spPr>
        <p:txBody>
          <a:bodyPr/>
          <a:lstStyle/>
          <a:p>
            <a:endParaRPr lang="en-US" dirty="0"/>
          </a:p>
        </p:txBody>
      </p:sp>
      <p:pic>
        <p:nvPicPr>
          <p:cNvPr id="5" name="Content Placeholder 4">
            <a:extLst>
              <a:ext uri="{FF2B5EF4-FFF2-40B4-BE49-F238E27FC236}">
                <a16:creationId xmlns:a16="http://schemas.microsoft.com/office/drawing/2014/main" id="{0165934B-696E-4198-93E3-A0EDC37E7C81}"/>
              </a:ext>
            </a:extLst>
          </p:cNvPr>
          <p:cNvPicPr>
            <a:picLocks noGrp="1" noChangeAspect="1"/>
          </p:cNvPicPr>
          <p:nvPr>
            <p:ph sz="half" idx="1"/>
          </p:nvPr>
        </p:nvPicPr>
        <p:blipFill>
          <a:blip r:embed="rId2"/>
          <a:stretch>
            <a:fillRect/>
          </a:stretch>
        </p:blipFill>
        <p:spPr>
          <a:xfrm>
            <a:off x="3173506" y="1284018"/>
            <a:ext cx="4419599" cy="4982509"/>
          </a:xfrm>
          <a:prstGeom prst="rect">
            <a:avLst/>
          </a:prstGeom>
        </p:spPr>
      </p:pic>
      <p:sp>
        <p:nvSpPr>
          <p:cNvPr id="4" name="Content Placeholder 3">
            <a:extLst>
              <a:ext uri="{FF2B5EF4-FFF2-40B4-BE49-F238E27FC236}">
                <a16:creationId xmlns:a16="http://schemas.microsoft.com/office/drawing/2014/main" id="{416AB683-78E8-40F8-9021-B94DEA4C48C4}"/>
              </a:ext>
            </a:extLst>
          </p:cNvPr>
          <p:cNvSpPr>
            <a:spLocks noGrp="1"/>
          </p:cNvSpPr>
          <p:nvPr>
            <p:ph sz="half" idx="2"/>
          </p:nvPr>
        </p:nvSpPr>
        <p:spPr>
          <a:xfrm>
            <a:off x="8928847" y="2126222"/>
            <a:ext cx="2575764" cy="3777622"/>
          </a:xfrm>
        </p:spPr>
        <p:txBody>
          <a:bodyPr/>
          <a:lstStyle/>
          <a:p>
            <a:pPr marL="0" indent="0">
              <a:buNone/>
            </a:pPr>
            <a:endParaRPr lang="en-US" dirty="0"/>
          </a:p>
        </p:txBody>
      </p:sp>
    </p:spTree>
    <p:extLst>
      <p:ext uri="{BB962C8B-B14F-4D97-AF65-F5344CB8AC3E}">
        <p14:creationId xmlns:p14="http://schemas.microsoft.com/office/powerpoint/2010/main" val="205407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1115692" y="333187"/>
            <a:ext cx="5897359" cy="828835"/>
          </a:xfrm>
        </p:spPr>
        <p:txBody>
          <a:bodyPr>
            <a:normAutofit/>
          </a:bodyPr>
          <a:lstStyle/>
          <a:p>
            <a:r>
              <a:rPr lang="en-IN" sz="2800" dirty="0">
                <a:latin typeface="Arial Black" panose="020B0A04020102020204" pitchFamily="34" charset="0"/>
              </a:rPr>
              <a:t>INTRODUCTION:</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2382479" y="1633566"/>
            <a:ext cx="8542613" cy="4548391"/>
          </a:xfrm>
        </p:spPr>
        <p:txBody>
          <a:bodyPr>
            <a:normAutofit/>
          </a:bodyPr>
          <a:lstStyle/>
          <a:p>
            <a:pPr marL="342900" indent="-342900">
              <a:buFont typeface="Wingdings" panose="05000000000000000000" pitchFamily="2" charset="2"/>
              <a:buChar char="v"/>
            </a:pPr>
            <a:r>
              <a:rPr lang="en-US" sz="2400" dirty="0">
                <a:solidFill>
                  <a:srgbClr val="002060"/>
                </a:solidFill>
                <a:effectLst/>
                <a:latin typeface="Times New Roman" panose="02020603050405020304" pitchFamily="18" charset="0"/>
                <a:cs typeface="Times New Roman" panose="02020603050405020304" pitchFamily="18" charset="0"/>
              </a:rPr>
              <a:t>Business is any economic activity that includes the purchase or sale of goods or services with the basic objective of earning profit and satisfying the individuals' needs of the society.</a:t>
            </a:r>
          </a:p>
          <a:p>
            <a:pPr marL="342900" indent="-342900">
              <a:buFont typeface="Wingdings" panose="05000000000000000000" pitchFamily="2" charset="2"/>
              <a:buChar char="v"/>
            </a:pPr>
            <a:r>
              <a:rPr lang="en-US" sz="2400" dirty="0">
                <a:solidFill>
                  <a:srgbClr val="002060"/>
                </a:solidFill>
                <a:effectLst/>
                <a:latin typeface="Times New Roman" panose="02020603050405020304" pitchFamily="18" charset="0"/>
                <a:cs typeface="Times New Roman" panose="02020603050405020304" pitchFamily="18" charset="0"/>
              </a:rPr>
              <a:t> Business activities can be classified into two categories: Industry and Commerce.</a:t>
            </a:r>
            <a:endParaRPr lang="en-IN" sz="2400"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83CC115-68F7-5B96-F4DD-CD210802D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629" y="4000780"/>
            <a:ext cx="2619375" cy="1743075"/>
          </a:xfrm>
          <a:prstGeom prst="rect">
            <a:avLst/>
          </a:prstGeom>
        </p:spPr>
      </p:pic>
    </p:spTree>
    <p:extLst>
      <p:ext uri="{BB962C8B-B14F-4D97-AF65-F5344CB8AC3E}">
        <p14:creationId xmlns:p14="http://schemas.microsoft.com/office/powerpoint/2010/main" val="1503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333203" y="207818"/>
            <a:ext cx="10440814" cy="609268"/>
          </a:xfrm>
        </p:spPr>
        <p:txBody>
          <a:bodyPr>
            <a:noAutofit/>
          </a:bodyPr>
          <a:lstStyle/>
          <a:p>
            <a:r>
              <a:rPr lang="en-IN" sz="2800" dirty="0">
                <a:latin typeface="Arial Black" panose="020B0A04020102020204" pitchFamily="34" charset="0"/>
              </a:rPr>
              <a:t>WHY I STARTED THE BUSINESS:</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1762298" y="1246909"/>
            <a:ext cx="10232765" cy="4631816"/>
          </a:xfrm>
        </p:spPr>
        <p:txBody>
          <a:bodyPr/>
          <a:lstStyle/>
          <a:p>
            <a:pPr marL="342900" indent="-342900">
              <a:buFont typeface="Wingdings" panose="05000000000000000000" pitchFamily="2" charset="2"/>
              <a:buChar char="v"/>
            </a:pPr>
            <a:r>
              <a:rPr lang="en-IN" sz="2400" b="0" i="0" dirty="0">
                <a:solidFill>
                  <a:srgbClr val="002060"/>
                </a:solidFill>
                <a:effectLst/>
                <a:latin typeface="Times New Roman" panose="02020603050405020304" pitchFamily="18" charset="0"/>
                <a:cs typeface="Times New Roman" panose="02020603050405020304" pitchFamily="18" charset="0"/>
              </a:rPr>
              <a:t>Be your own boss</a:t>
            </a:r>
          </a:p>
          <a:p>
            <a:pPr marL="342900" indent="-342900">
              <a:buFont typeface="Wingdings" panose="05000000000000000000" pitchFamily="2" charset="2"/>
              <a:buChar char="v"/>
            </a:pPr>
            <a:r>
              <a:rPr lang="en-IN" sz="2400" b="0" i="0" dirty="0">
                <a:solidFill>
                  <a:srgbClr val="002060"/>
                </a:solidFill>
                <a:effectLst/>
                <a:latin typeface="Times New Roman" panose="02020603050405020304" pitchFamily="18" charset="0"/>
                <a:cs typeface="Times New Roman" panose="02020603050405020304" pitchFamily="18" charset="0"/>
              </a:rPr>
              <a:t>Define your job description</a:t>
            </a:r>
          </a:p>
          <a:p>
            <a:pPr marL="342900" indent="-342900">
              <a:buFont typeface="Wingdings" panose="05000000000000000000" pitchFamily="2" charset="2"/>
              <a:buChar char="v"/>
            </a:pPr>
            <a:r>
              <a:rPr lang="en-US" sz="2400" b="0" i="0" dirty="0">
                <a:solidFill>
                  <a:srgbClr val="002060"/>
                </a:solidFill>
                <a:effectLst/>
                <a:latin typeface="Times New Roman" panose="02020603050405020304" pitchFamily="18" charset="0"/>
                <a:cs typeface="Times New Roman" panose="02020603050405020304" pitchFamily="18" charset="0"/>
              </a:rPr>
              <a:t>Turn your passion into profit</a:t>
            </a:r>
          </a:p>
          <a:p>
            <a:pPr marL="342900" indent="-342900">
              <a:buFont typeface="Wingdings" panose="05000000000000000000" pitchFamily="2" charset="2"/>
              <a:buChar char="v"/>
            </a:pPr>
            <a:r>
              <a:rPr lang="en-IN" sz="2400" b="0" i="0" dirty="0">
                <a:solidFill>
                  <a:srgbClr val="002060"/>
                </a:solidFill>
                <a:effectLst/>
                <a:latin typeface="Times New Roman" panose="02020603050405020304" pitchFamily="18" charset="0"/>
                <a:cs typeface="Times New Roman" panose="02020603050405020304" pitchFamily="18" charset="0"/>
              </a:rPr>
              <a:t>Increase your earning potential</a:t>
            </a:r>
          </a:p>
          <a:p>
            <a:pPr marL="342900" indent="-342900">
              <a:buFont typeface="Wingdings" panose="05000000000000000000" pitchFamily="2" charset="2"/>
              <a:buChar char="v"/>
            </a:pPr>
            <a:r>
              <a:rPr lang="en-US" sz="2400" b="0" i="0" dirty="0">
                <a:solidFill>
                  <a:srgbClr val="002060"/>
                </a:solidFill>
                <a:effectLst/>
                <a:latin typeface="Times New Roman" panose="02020603050405020304" pitchFamily="18" charset="0"/>
                <a:cs typeface="Times New Roman" panose="02020603050405020304" pitchFamily="18" charset="0"/>
              </a:rPr>
              <a:t>Improve the lives of others</a:t>
            </a:r>
          </a:p>
          <a:p>
            <a:pPr marL="342900" indent="-342900">
              <a:buFont typeface="Wingdings" panose="05000000000000000000" pitchFamily="2" charset="2"/>
              <a:buChar char="v"/>
            </a:pPr>
            <a:r>
              <a:rPr lang="en-US" sz="2400" b="0" i="0" dirty="0">
                <a:solidFill>
                  <a:srgbClr val="002060"/>
                </a:solidFill>
                <a:effectLst/>
                <a:latin typeface="Times New Roman" panose="02020603050405020304" pitchFamily="18" charset="0"/>
                <a:cs typeface="Times New Roman" panose="02020603050405020304" pitchFamily="18" charset="0"/>
              </a:rPr>
              <a:t> Learn to fail and learn from your failures</a:t>
            </a:r>
          </a:p>
          <a:p>
            <a:pPr marL="342900" indent="-342900">
              <a:buFont typeface="Wingdings" panose="05000000000000000000" pitchFamily="2" charset="2"/>
              <a:buChar char="v"/>
            </a:pPr>
            <a:r>
              <a:rPr lang="en-IN" sz="2400" b="0" i="0" dirty="0">
                <a:solidFill>
                  <a:srgbClr val="002060"/>
                </a:solidFill>
                <a:effectLst/>
                <a:latin typeface="Times New Roman" panose="02020603050405020304" pitchFamily="18" charset="0"/>
                <a:cs typeface="Times New Roman" panose="02020603050405020304" pitchFamily="18" charset="0"/>
              </a:rPr>
              <a:t>Become an expert</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407243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585846" y="340821"/>
            <a:ext cx="4933805" cy="712457"/>
          </a:xfrm>
        </p:spPr>
        <p:txBody>
          <a:bodyPr>
            <a:normAutofit/>
          </a:bodyPr>
          <a:lstStyle/>
          <a:p>
            <a:r>
              <a:rPr lang="en-IN" sz="2800" dirty="0">
                <a:latin typeface="Arial Black" panose="020B0A04020102020204" pitchFamily="34" charset="0"/>
              </a:rPr>
              <a:t>MARKET SURVEY:</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1833839" y="1485088"/>
            <a:ext cx="8915399" cy="4116426"/>
          </a:xfrm>
        </p:spPr>
        <p:txBody>
          <a:bodyPr>
            <a:noAutofit/>
          </a:bodyPr>
          <a:lstStyle/>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You must research to decide exactly what the public is interested in. This will also help you know if the frozen Sweet curd business will sustain itself in your region.</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 One of the keys to success in any business is presuming out what customers desire and how they require it and providing it to them the way they assume is the perfect plan.</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During your research, you may explore some fascinating data that will help raise your business.</a:t>
            </a:r>
          </a:p>
          <a:p>
            <a:pPr marL="342900" indent="-3429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 Perhaps there is untouched demand for definite varieties of frozen sweet curd for example lactose-free frozen sweet curd or frozen sweet curd made with local, free-range milk. </a:t>
            </a:r>
          </a:p>
        </p:txBody>
      </p:sp>
      <p:pic>
        <p:nvPicPr>
          <p:cNvPr id="5" name="Picture 4">
            <a:extLst>
              <a:ext uri="{FF2B5EF4-FFF2-40B4-BE49-F238E27FC236}">
                <a16:creationId xmlns:a16="http://schemas.microsoft.com/office/drawing/2014/main" id="{A0DE4F72-6E4B-58E4-AD83-C0EF9553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190" y="5567539"/>
            <a:ext cx="2187851" cy="1240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389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F0FD-AD52-045F-DCF4-7F25AD147D9E}"/>
              </a:ext>
            </a:extLst>
          </p:cNvPr>
          <p:cNvSpPr>
            <a:spLocks noGrp="1"/>
          </p:cNvSpPr>
          <p:nvPr>
            <p:ph type="ctrTitle"/>
          </p:nvPr>
        </p:nvSpPr>
        <p:spPr>
          <a:xfrm>
            <a:off x="847878" y="214369"/>
            <a:ext cx="5107650" cy="571999"/>
          </a:xfrm>
        </p:spPr>
        <p:txBody>
          <a:bodyPr>
            <a:normAutofit/>
          </a:bodyPr>
          <a:lstStyle/>
          <a:p>
            <a:r>
              <a:rPr lang="en-IN" sz="2800" dirty="0">
                <a:latin typeface="Arial Black" panose="020B0A04020102020204" pitchFamily="34" charset="0"/>
              </a:rPr>
              <a:t>LOCATION CHOSE:</a:t>
            </a:r>
          </a:p>
        </p:txBody>
      </p:sp>
      <p:sp>
        <p:nvSpPr>
          <p:cNvPr id="3" name="Subtitle 2">
            <a:extLst>
              <a:ext uri="{FF2B5EF4-FFF2-40B4-BE49-F238E27FC236}">
                <a16:creationId xmlns:a16="http://schemas.microsoft.com/office/drawing/2014/main" id="{F499442A-E71B-CD55-D16D-FB47809F5A9D}"/>
              </a:ext>
            </a:extLst>
          </p:cNvPr>
          <p:cNvSpPr>
            <a:spLocks noGrp="1"/>
          </p:cNvSpPr>
          <p:nvPr>
            <p:ph type="subTitle" idx="1"/>
          </p:nvPr>
        </p:nvSpPr>
        <p:spPr>
          <a:xfrm>
            <a:off x="1664342" y="1067875"/>
            <a:ext cx="8168902" cy="3701152"/>
          </a:xfrm>
        </p:spPr>
        <p:txBody>
          <a:bodyPr>
            <a:normAutofit lnSpcReduction="10000"/>
          </a:bodyPr>
          <a:lstStyle/>
          <a:p>
            <a:pPr marL="342900" indent="-342900" algn="just">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In order to select the location, you must consider the area where you want to open the sweet curd industry.</a:t>
            </a:r>
          </a:p>
          <a:p>
            <a:pPr marL="342900" indent="-342900" algn="just">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 You should go to the city, suburban, and rural area but make sure you should choose the pollution free area. </a:t>
            </a:r>
          </a:p>
          <a:p>
            <a:pPr marL="342900" indent="-342900" algn="just">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You should also make a rough plan and estimation of your spending. Because sweet card industry requires so much money and investment in order to make the building.</a:t>
            </a:r>
          </a:p>
          <a:p>
            <a:pPr marL="342900" indent="-342900" algn="just">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 You need more money to buy bricks, cement, and some other things which are necessary to make the building</a:t>
            </a:r>
            <a:r>
              <a:rPr lang="en-US" dirty="0">
                <a:solidFill>
                  <a:srgbClr val="002060"/>
                </a:solidFill>
              </a:rPr>
              <a:t>.</a:t>
            </a:r>
          </a:p>
        </p:txBody>
      </p:sp>
      <p:pic>
        <p:nvPicPr>
          <p:cNvPr id="5" name="Picture 4">
            <a:extLst>
              <a:ext uri="{FF2B5EF4-FFF2-40B4-BE49-F238E27FC236}">
                <a16:creationId xmlns:a16="http://schemas.microsoft.com/office/drawing/2014/main" id="{5EDC8970-402D-445F-B5AA-415CFF410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417" y="4850295"/>
            <a:ext cx="3657600" cy="1860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9640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E2FA-0445-C256-BCD6-C304F4C5A23E}"/>
              </a:ext>
            </a:extLst>
          </p:cNvPr>
          <p:cNvSpPr>
            <a:spLocks noGrp="1"/>
          </p:cNvSpPr>
          <p:nvPr>
            <p:ph type="ctrTitle"/>
          </p:nvPr>
        </p:nvSpPr>
        <p:spPr>
          <a:xfrm>
            <a:off x="3000031" y="159205"/>
            <a:ext cx="4121688" cy="866694"/>
          </a:xfrm>
        </p:spPr>
        <p:style>
          <a:lnRef idx="1">
            <a:schemeClr val="accent2"/>
          </a:lnRef>
          <a:fillRef idx="2">
            <a:schemeClr val="accent2"/>
          </a:fillRef>
          <a:effectRef idx="1">
            <a:schemeClr val="accent2"/>
          </a:effectRef>
          <a:fontRef idx="minor">
            <a:schemeClr val="dk1"/>
          </a:fontRef>
        </p:style>
        <p:txBody>
          <a:bodyPr>
            <a:normAutofit/>
          </a:bodyPr>
          <a:lstStyle/>
          <a:p>
            <a:r>
              <a:rPr lang="en-IN" sz="3200" dirty="0">
                <a:solidFill>
                  <a:srgbClr val="0070C0"/>
                </a:solidFill>
                <a:latin typeface="Arial Black" panose="020B0A04020102020204" pitchFamily="34" charset="0"/>
              </a:rPr>
              <a:t>INVESTMENT:</a:t>
            </a:r>
          </a:p>
        </p:txBody>
      </p:sp>
      <p:sp>
        <p:nvSpPr>
          <p:cNvPr id="3" name="Subtitle 2">
            <a:extLst>
              <a:ext uri="{FF2B5EF4-FFF2-40B4-BE49-F238E27FC236}">
                <a16:creationId xmlns:a16="http://schemas.microsoft.com/office/drawing/2014/main" id="{ABDF2483-BB52-D54B-15B6-81976858E0DE}"/>
              </a:ext>
            </a:extLst>
          </p:cNvPr>
          <p:cNvSpPr>
            <a:spLocks noGrp="1"/>
          </p:cNvSpPr>
          <p:nvPr>
            <p:ph type="subTitle" idx="1"/>
          </p:nvPr>
        </p:nvSpPr>
        <p:spPr>
          <a:xfrm>
            <a:off x="3153757" y="2059390"/>
            <a:ext cx="3506786" cy="429369"/>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en-IN" sz="2400" dirty="0">
                <a:solidFill>
                  <a:srgbClr val="0070C0"/>
                </a:solidFill>
                <a:latin typeface="Algerian" panose="04020705040A02060702" pitchFamily="82" charset="0"/>
              </a:rPr>
              <a:t>CAPITAL 40-50 LAKHS</a:t>
            </a:r>
          </a:p>
        </p:txBody>
      </p:sp>
      <p:sp>
        <p:nvSpPr>
          <p:cNvPr id="4" name="Arrow: Down 3">
            <a:extLst>
              <a:ext uri="{FF2B5EF4-FFF2-40B4-BE49-F238E27FC236}">
                <a16:creationId xmlns:a16="http://schemas.microsoft.com/office/drawing/2014/main" id="{D93BDBCB-E51B-6942-6E59-3FE4F2CB4013}"/>
              </a:ext>
            </a:extLst>
          </p:cNvPr>
          <p:cNvSpPr/>
          <p:nvPr/>
        </p:nvSpPr>
        <p:spPr>
          <a:xfrm>
            <a:off x="4771977" y="1319918"/>
            <a:ext cx="270345" cy="564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97C519DD-42FF-06E4-16C9-58F1E33ED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480" y="2917951"/>
            <a:ext cx="3865825" cy="2059566"/>
          </a:xfrm>
          <a:prstGeom prst="rect">
            <a:avLst/>
          </a:prstGeom>
        </p:spPr>
      </p:pic>
      <p:pic>
        <p:nvPicPr>
          <p:cNvPr id="8" name="Picture 7">
            <a:extLst>
              <a:ext uri="{FF2B5EF4-FFF2-40B4-BE49-F238E27FC236}">
                <a16:creationId xmlns:a16="http://schemas.microsoft.com/office/drawing/2014/main" id="{5BEBE5D5-8E20-BAC6-C762-24ACFBB4C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534" y="3185614"/>
            <a:ext cx="3665925" cy="2059566"/>
          </a:xfrm>
          <a:prstGeom prst="rect">
            <a:avLst/>
          </a:prstGeom>
        </p:spPr>
      </p:pic>
      <p:pic>
        <p:nvPicPr>
          <p:cNvPr id="10" name="Picture 9">
            <a:extLst>
              <a:ext uri="{FF2B5EF4-FFF2-40B4-BE49-F238E27FC236}">
                <a16:creationId xmlns:a16="http://schemas.microsoft.com/office/drawing/2014/main" id="{06925743-A406-B7B3-F697-40190C331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487" y="5108120"/>
            <a:ext cx="2867025" cy="1590675"/>
          </a:xfrm>
          <a:prstGeom prst="rect">
            <a:avLst/>
          </a:prstGeom>
        </p:spPr>
      </p:pic>
    </p:spTree>
    <p:extLst>
      <p:ext uri="{BB962C8B-B14F-4D97-AF65-F5344CB8AC3E}">
        <p14:creationId xmlns:p14="http://schemas.microsoft.com/office/powerpoint/2010/main" val="315424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1079540" y="222999"/>
            <a:ext cx="3199707" cy="961839"/>
          </a:xfrm>
        </p:spPr>
        <p:txBody>
          <a:bodyPr>
            <a:normAutofit/>
          </a:bodyPr>
          <a:lstStyle/>
          <a:p>
            <a:r>
              <a:rPr lang="en-IN" sz="2800" dirty="0">
                <a:latin typeface="Arial Black" panose="020B0A04020102020204" pitchFamily="34" charset="0"/>
              </a:rPr>
              <a:t>LICENCE:</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2382479" y="1860607"/>
            <a:ext cx="8915399" cy="4345206"/>
          </a:xfrm>
        </p:spPr>
        <p:txBody>
          <a:bodyPr>
            <a:normAutofit/>
          </a:bodyPr>
          <a:lstStyle/>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Business Entity</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FSSAI registration</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Trade License</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Udyog Aadhaar Registration</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GST Registration</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BIS certification</a:t>
            </a:r>
          </a:p>
          <a:p>
            <a:pPr marL="342900" indent="-342900">
              <a:buFont typeface="Wingdings" panose="05000000000000000000" pitchFamily="2" charset="2"/>
              <a:buChar char="v"/>
            </a:pPr>
            <a:r>
              <a:rPr lang="en-IN" sz="2400" dirty="0">
                <a:solidFill>
                  <a:srgbClr val="002060"/>
                </a:solidFill>
                <a:latin typeface="Times New Roman" panose="02020603050405020304" pitchFamily="18" charset="0"/>
                <a:cs typeface="Times New Roman" panose="02020603050405020304" pitchFamily="18" charset="0"/>
              </a:rPr>
              <a:t>No Objection Certificate From State Pollution Control Board </a:t>
            </a:r>
          </a:p>
        </p:txBody>
      </p:sp>
      <p:pic>
        <p:nvPicPr>
          <p:cNvPr id="5" name="Picture 4">
            <a:extLst>
              <a:ext uri="{FF2B5EF4-FFF2-40B4-BE49-F238E27FC236}">
                <a16:creationId xmlns:a16="http://schemas.microsoft.com/office/drawing/2014/main" id="{0FA3EB24-96C6-F4B1-954F-4658551D9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659" y="1096038"/>
            <a:ext cx="3694583" cy="2332962"/>
          </a:xfrm>
          <a:prstGeom prst="rect">
            <a:avLst/>
          </a:prstGeom>
        </p:spPr>
      </p:pic>
    </p:spTree>
    <p:extLst>
      <p:ext uri="{BB962C8B-B14F-4D97-AF65-F5344CB8AC3E}">
        <p14:creationId xmlns:p14="http://schemas.microsoft.com/office/powerpoint/2010/main" val="410193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9AA7-B8BC-70AA-E109-7E791AFFD30B}"/>
              </a:ext>
            </a:extLst>
          </p:cNvPr>
          <p:cNvSpPr>
            <a:spLocks noGrp="1"/>
          </p:cNvSpPr>
          <p:nvPr>
            <p:ph type="ctrTitle"/>
          </p:nvPr>
        </p:nvSpPr>
        <p:spPr>
          <a:xfrm>
            <a:off x="743427" y="298623"/>
            <a:ext cx="2431674" cy="655714"/>
          </a:xfrm>
        </p:spPr>
        <p:txBody>
          <a:bodyPr>
            <a:normAutofit fontScale="90000"/>
          </a:bodyPr>
          <a:lstStyle/>
          <a:p>
            <a:r>
              <a:rPr lang="en-IN" sz="3100" dirty="0">
                <a:latin typeface="Arial Black" panose="020B0A04020102020204" pitchFamily="34" charset="0"/>
              </a:rPr>
              <a:t>LAYOUT:</a:t>
            </a:r>
            <a:r>
              <a:rPr lang="en-IN" dirty="0"/>
              <a:t> </a:t>
            </a:r>
          </a:p>
        </p:txBody>
      </p:sp>
      <p:sp>
        <p:nvSpPr>
          <p:cNvPr id="3" name="Subtitle 2">
            <a:extLst>
              <a:ext uri="{FF2B5EF4-FFF2-40B4-BE49-F238E27FC236}">
                <a16:creationId xmlns:a16="http://schemas.microsoft.com/office/drawing/2014/main" id="{AE634B3E-76E0-1D87-7C3C-C63F8E061817}"/>
              </a:ext>
            </a:extLst>
          </p:cNvPr>
          <p:cNvSpPr>
            <a:spLocks noGrp="1"/>
          </p:cNvSpPr>
          <p:nvPr>
            <p:ph type="subTitle" idx="1"/>
          </p:nvPr>
        </p:nvSpPr>
        <p:spPr>
          <a:xfrm>
            <a:off x="1562793" y="1870365"/>
            <a:ext cx="9941819" cy="4033298"/>
          </a:xfrm>
        </p:spPr>
        <p:txBody>
          <a:bodyPr/>
          <a:lstStyle/>
          <a:p>
            <a:r>
              <a:rPr lang="en-IN" dirty="0"/>
              <a:t>.</a:t>
            </a:r>
          </a:p>
          <a:p>
            <a:endParaRPr lang="en-IN" dirty="0"/>
          </a:p>
        </p:txBody>
      </p:sp>
      <p:pic>
        <p:nvPicPr>
          <p:cNvPr id="5" name="Picture 4">
            <a:extLst>
              <a:ext uri="{FF2B5EF4-FFF2-40B4-BE49-F238E27FC236}">
                <a16:creationId xmlns:a16="http://schemas.microsoft.com/office/drawing/2014/main" id="{00D662DC-E947-F96D-EC9F-EB010F368934}"/>
              </a:ext>
            </a:extLst>
          </p:cNvPr>
          <p:cNvPicPr>
            <a:picLocks noChangeAspect="1"/>
          </p:cNvPicPr>
          <p:nvPr/>
        </p:nvPicPr>
        <p:blipFill rotWithShape="1">
          <a:blip r:embed="rId2">
            <a:extLst>
              <a:ext uri="{28A0092B-C50C-407E-A947-70E740481C1C}">
                <a14:useLocalDpi xmlns:a14="http://schemas.microsoft.com/office/drawing/2010/main" val="0"/>
              </a:ext>
            </a:extLst>
          </a:blip>
          <a:srcRect t="-1" r="2047" b="396"/>
          <a:stretch/>
        </p:blipFill>
        <p:spPr>
          <a:xfrm rot="16200000">
            <a:off x="4275599" y="-1130646"/>
            <a:ext cx="5373687" cy="10006358"/>
          </a:xfrm>
          <a:prstGeom prst="rect">
            <a:avLst/>
          </a:prstGeom>
        </p:spPr>
      </p:pic>
      <p:sp>
        <p:nvSpPr>
          <p:cNvPr id="4" name="Rectangle: Rounded Corners 3">
            <a:extLst>
              <a:ext uri="{FF2B5EF4-FFF2-40B4-BE49-F238E27FC236}">
                <a16:creationId xmlns:a16="http://schemas.microsoft.com/office/drawing/2014/main" id="{1BAED7E1-FF16-83D5-1D16-CE9BDC1F0BAF}"/>
              </a:ext>
            </a:extLst>
          </p:cNvPr>
          <p:cNvSpPr/>
          <p:nvPr/>
        </p:nvSpPr>
        <p:spPr>
          <a:xfrm>
            <a:off x="4232199" y="464305"/>
            <a:ext cx="3596640" cy="490032"/>
          </a:xfrm>
          <a:prstGeom prst="roundRect">
            <a:avLst>
              <a:gd name="adj" fmla="val 16667"/>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IN" sz="2400" dirty="0">
                <a:solidFill>
                  <a:srgbClr val="0070C0"/>
                </a:solidFill>
                <a:latin typeface="Times New Roman" panose="02020603050405020304" pitchFamily="18" charset="0"/>
                <a:cs typeface="Times New Roman" panose="02020603050405020304" pitchFamily="18" charset="0"/>
              </a:rPr>
              <a:t>35000-40000 SQ.FT</a:t>
            </a:r>
          </a:p>
        </p:txBody>
      </p:sp>
    </p:spTree>
    <p:extLst>
      <p:ext uri="{BB962C8B-B14F-4D97-AF65-F5344CB8AC3E}">
        <p14:creationId xmlns:p14="http://schemas.microsoft.com/office/powerpoint/2010/main" val="16705074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735</TotalTime>
  <Words>625</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Arial</vt:lpstr>
      <vt:lpstr>Arial Black</vt:lpstr>
      <vt:lpstr>Century Gothic</vt:lpstr>
      <vt:lpstr>Times New Roman</vt:lpstr>
      <vt:lpstr>Wingdings</vt:lpstr>
      <vt:lpstr>Wingdings 3</vt:lpstr>
      <vt:lpstr>Wisp</vt:lpstr>
      <vt:lpstr>                                     Project on entrepreneurship          DEVELOPMENT OF SWEET CURD PLANT                                                                                                                   Khane ke baad only organic sweet curd        Itaberia : Purba Medinipur: west Bengal: pin-721456</vt:lpstr>
      <vt:lpstr>PowerPoint Presentation</vt:lpstr>
      <vt:lpstr>INTRODUCTION:</vt:lpstr>
      <vt:lpstr>WHY I STARTED THE BUSINESS:</vt:lpstr>
      <vt:lpstr>MARKET SURVEY:</vt:lpstr>
      <vt:lpstr>LOCATION CHOSE:</vt:lpstr>
      <vt:lpstr>INVESTMENT:</vt:lpstr>
      <vt:lpstr>LICENCE:</vt:lpstr>
      <vt:lpstr>LAYOUT: </vt:lpstr>
      <vt:lpstr> </vt:lpstr>
      <vt:lpstr>EQUIPMENT: </vt:lpstr>
      <vt:lpstr>FLOW CHART:</vt:lpstr>
      <vt:lpstr>LABORATORY TEST:</vt:lpstr>
      <vt:lpstr>PRODUCTS DETAILS:</vt:lpstr>
      <vt:lpstr>BUSINESS RESEARCH:</vt:lpstr>
      <vt:lpstr>MARKET STRATEGY: </vt:lpstr>
      <vt:lpstr>TARGET COUSTOMER BEING:</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REFINING VEGETABLE OIL AND ITS FOOD VALUE</dc:title>
  <dc:creator>𝓜𝓪𝓷𝓽𝓾 .</dc:creator>
  <cp:lastModifiedBy>Ayan</cp:lastModifiedBy>
  <cp:revision>34</cp:revision>
  <dcterms:created xsi:type="dcterms:W3CDTF">2023-02-21T13:43:00Z</dcterms:created>
  <dcterms:modified xsi:type="dcterms:W3CDTF">2023-12-29T04:46:36Z</dcterms:modified>
</cp:coreProperties>
</file>